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258" r:id="rId3"/>
    <p:sldId id="257" r:id="rId4"/>
    <p:sldId id="261" r:id="rId5"/>
    <p:sldId id="259" r:id="rId6"/>
    <p:sldId id="262" r:id="rId7"/>
    <p:sldId id="292" r:id="rId8"/>
    <p:sldId id="288" r:id="rId9"/>
    <p:sldId id="266" r:id="rId10"/>
    <p:sldId id="293" r:id="rId11"/>
    <p:sldId id="294" r:id="rId12"/>
    <p:sldId id="295" r:id="rId13"/>
    <p:sldId id="296" r:id="rId14"/>
    <p:sldId id="297" r:id="rId15"/>
    <p:sldId id="300" r:id="rId16"/>
    <p:sldId id="299" r:id="rId17"/>
    <p:sldId id="298" r:id="rId18"/>
    <p:sldId id="301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9" r:id="rId41"/>
    <p:sldId id="290" r:id="rId4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Dosis" pitchFamily="2" charset="0"/>
      <p:regular r:id="rId48"/>
      <p:bold r:id="rId49"/>
    </p:embeddedFont>
    <p:embeddedFont>
      <p:font typeface="Dosis ExtraLight" pitchFamily="2" charset="0"/>
      <p:regular r:id="rId50"/>
      <p:bold r:id="rId51"/>
    </p:embeddedFont>
    <p:embeddedFont>
      <p:font typeface="MV Boli" panose="02000500030200090000" pitchFamily="2" charset="0"/>
      <p:regular r:id="rId52"/>
    </p:embeddedFont>
    <p:embeddedFont>
      <p:font typeface="Pontano Sans" panose="020B0604020202020204" charset="0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5688B0-4586-4F79-B386-ED4F693CF96F}">
  <a:tblStyle styleId="{EF5688B0-4586-4F79-B386-ED4F693CF9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BCA17F-677F-49BD-A665-7EACDE12126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322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ed0d3874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ded0d3874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ed0d3874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ed0d3874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ed0d38746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ed0d38746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ed0d38746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ded0d38746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ded0d38746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ded0d38746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ded0d38746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ded0d38746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ded0d38746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ded0d38746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ded0d38746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ded0d38746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ded0d38746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ded0d38746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ded0d3874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ded0d38746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170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ded0d38746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ded0d38746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9675" y="4677"/>
                </a:moveTo>
                <a:lnTo>
                  <a:pt x="49730" y="5469"/>
                </a:lnTo>
                <a:lnTo>
                  <a:pt x="49748" y="6408"/>
                </a:lnTo>
                <a:lnTo>
                  <a:pt x="49785" y="7660"/>
                </a:lnTo>
                <a:lnTo>
                  <a:pt x="49785" y="9169"/>
                </a:lnTo>
                <a:lnTo>
                  <a:pt x="49730" y="10900"/>
                </a:lnTo>
                <a:lnTo>
                  <a:pt x="49693" y="11858"/>
                </a:lnTo>
                <a:lnTo>
                  <a:pt x="49638" y="12833"/>
                </a:lnTo>
                <a:lnTo>
                  <a:pt x="49583" y="13846"/>
                </a:lnTo>
                <a:lnTo>
                  <a:pt x="49491" y="14895"/>
                </a:lnTo>
                <a:lnTo>
                  <a:pt x="49380" y="15982"/>
                </a:lnTo>
                <a:lnTo>
                  <a:pt x="49251" y="17086"/>
                </a:lnTo>
                <a:lnTo>
                  <a:pt x="49086" y="18191"/>
                </a:lnTo>
                <a:lnTo>
                  <a:pt x="48920" y="19314"/>
                </a:lnTo>
                <a:lnTo>
                  <a:pt x="48699" y="20456"/>
                </a:lnTo>
                <a:lnTo>
                  <a:pt x="48478" y="21597"/>
                </a:lnTo>
                <a:lnTo>
                  <a:pt x="48202" y="22720"/>
                </a:lnTo>
                <a:lnTo>
                  <a:pt x="47907" y="23844"/>
                </a:lnTo>
                <a:lnTo>
                  <a:pt x="47576" y="24948"/>
                </a:lnTo>
                <a:lnTo>
                  <a:pt x="47208" y="26053"/>
                </a:lnTo>
                <a:lnTo>
                  <a:pt x="47005" y="26587"/>
                </a:lnTo>
                <a:lnTo>
                  <a:pt x="46803" y="27121"/>
                </a:lnTo>
                <a:lnTo>
                  <a:pt x="46582" y="27636"/>
                </a:lnTo>
                <a:lnTo>
                  <a:pt x="46361" y="28152"/>
                </a:lnTo>
                <a:lnTo>
                  <a:pt x="46121" y="28667"/>
                </a:lnTo>
                <a:lnTo>
                  <a:pt x="45882" y="29165"/>
                </a:lnTo>
                <a:lnTo>
                  <a:pt x="45624" y="29643"/>
                </a:lnTo>
                <a:lnTo>
                  <a:pt x="45348" y="30122"/>
                </a:lnTo>
                <a:lnTo>
                  <a:pt x="45072" y="30601"/>
                </a:lnTo>
                <a:lnTo>
                  <a:pt x="44777" y="31061"/>
                </a:lnTo>
                <a:lnTo>
                  <a:pt x="44483" y="31503"/>
                </a:lnTo>
                <a:lnTo>
                  <a:pt x="44170" y="31926"/>
                </a:lnTo>
                <a:lnTo>
                  <a:pt x="43838" y="32350"/>
                </a:lnTo>
                <a:lnTo>
                  <a:pt x="43507" y="32736"/>
                </a:lnTo>
                <a:lnTo>
                  <a:pt x="43157" y="33123"/>
                </a:lnTo>
                <a:lnTo>
                  <a:pt x="42826" y="33491"/>
                </a:lnTo>
                <a:lnTo>
                  <a:pt x="42457" y="33841"/>
                </a:lnTo>
                <a:lnTo>
                  <a:pt x="42108" y="34154"/>
                </a:lnTo>
                <a:lnTo>
                  <a:pt x="41739" y="34467"/>
                </a:lnTo>
                <a:lnTo>
                  <a:pt x="41371" y="34780"/>
                </a:lnTo>
                <a:lnTo>
                  <a:pt x="41003" y="35056"/>
                </a:lnTo>
                <a:lnTo>
                  <a:pt x="40616" y="35314"/>
                </a:lnTo>
                <a:lnTo>
                  <a:pt x="40230" y="35572"/>
                </a:lnTo>
                <a:lnTo>
                  <a:pt x="39843" y="35811"/>
                </a:lnTo>
                <a:lnTo>
                  <a:pt x="39456" y="36032"/>
                </a:lnTo>
                <a:lnTo>
                  <a:pt x="39051" y="36253"/>
                </a:lnTo>
                <a:lnTo>
                  <a:pt x="38665" y="36437"/>
                </a:lnTo>
                <a:lnTo>
                  <a:pt x="38260" y="36621"/>
                </a:lnTo>
                <a:lnTo>
                  <a:pt x="37873" y="36805"/>
                </a:lnTo>
                <a:lnTo>
                  <a:pt x="37468" y="36953"/>
                </a:lnTo>
                <a:lnTo>
                  <a:pt x="36658" y="37247"/>
                </a:lnTo>
                <a:lnTo>
                  <a:pt x="35866" y="37487"/>
                </a:lnTo>
                <a:lnTo>
                  <a:pt x="35056" y="37689"/>
                </a:lnTo>
                <a:lnTo>
                  <a:pt x="34264" y="37836"/>
                </a:lnTo>
                <a:lnTo>
                  <a:pt x="33491" y="37965"/>
                </a:lnTo>
                <a:lnTo>
                  <a:pt x="32718" y="38057"/>
                </a:lnTo>
                <a:lnTo>
                  <a:pt x="31963" y="38131"/>
                </a:lnTo>
                <a:lnTo>
                  <a:pt x="31226" y="38168"/>
                </a:lnTo>
                <a:lnTo>
                  <a:pt x="30527" y="38186"/>
                </a:lnTo>
                <a:lnTo>
                  <a:pt x="29845" y="38168"/>
                </a:lnTo>
                <a:lnTo>
                  <a:pt x="29201" y="38149"/>
                </a:lnTo>
                <a:lnTo>
                  <a:pt x="28575" y="38113"/>
                </a:lnTo>
                <a:lnTo>
                  <a:pt x="27986" y="38057"/>
                </a:lnTo>
                <a:lnTo>
                  <a:pt x="27452" y="37984"/>
                </a:lnTo>
                <a:lnTo>
                  <a:pt x="26955" y="37928"/>
                </a:lnTo>
                <a:lnTo>
                  <a:pt x="26089" y="37781"/>
                </a:lnTo>
                <a:lnTo>
                  <a:pt x="25445" y="37652"/>
                </a:lnTo>
                <a:lnTo>
                  <a:pt x="25040" y="37560"/>
                </a:lnTo>
                <a:lnTo>
                  <a:pt x="24911" y="37523"/>
                </a:lnTo>
                <a:lnTo>
                  <a:pt x="24837" y="37395"/>
                </a:lnTo>
                <a:lnTo>
                  <a:pt x="24635" y="37026"/>
                </a:lnTo>
                <a:lnTo>
                  <a:pt x="24322" y="36456"/>
                </a:lnTo>
                <a:lnTo>
                  <a:pt x="23954" y="35664"/>
                </a:lnTo>
                <a:lnTo>
                  <a:pt x="23751" y="35204"/>
                </a:lnTo>
                <a:lnTo>
                  <a:pt x="23549" y="34706"/>
                </a:lnTo>
                <a:lnTo>
                  <a:pt x="23346" y="34154"/>
                </a:lnTo>
                <a:lnTo>
                  <a:pt x="23125" y="33565"/>
                </a:lnTo>
                <a:lnTo>
                  <a:pt x="22923" y="32957"/>
                </a:lnTo>
                <a:lnTo>
                  <a:pt x="22738" y="32294"/>
                </a:lnTo>
                <a:lnTo>
                  <a:pt x="22554" y="31613"/>
                </a:lnTo>
                <a:lnTo>
                  <a:pt x="22389" y="30895"/>
                </a:lnTo>
                <a:lnTo>
                  <a:pt x="22241" y="30159"/>
                </a:lnTo>
                <a:lnTo>
                  <a:pt x="22112" y="29385"/>
                </a:lnTo>
                <a:lnTo>
                  <a:pt x="22020" y="28612"/>
                </a:lnTo>
                <a:lnTo>
                  <a:pt x="21965" y="27802"/>
                </a:lnTo>
                <a:lnTo>
                  <a:pt x="21928" y="26974"/>
                </a:lnTo>
                <a:lnTo>
                  <a:pt x="21947" y="26145"/>
                </a:lnTo>
                <a:lnTo>
                  <a:pt x="22002" y="25298"/>
                </a:lnTo>
                <a:lnTo>
                  <a:pt x="22039" y="24856"/>
                </a:lnTo>
                <a:lnTo>
                  <a:pt x="22094" y="24433"/>
                </a:lnTo>
                <a:lnTo>
                  <a:pt x="22168" y="23991"/>
                </a:lnTo>
                <a:lnTo>
                  <a:pt x="22241" y="23567"/>
                </a:lnTo>
                <a:lnTo>
                  <a:pt x="22333" y="23125"/>
                </a:lnTo>
                <a:lnTo>
                  <a:pt x="22444" y="22684"/>
                </a:lnTo>
                <a:lnTo>
                  <a:pt x="22573" y="22260"/>
                </a:lnTo>
                <a:lnTo>
                  <a:pt x="22702" y="21818"/>
                </a:lnTo>
                <a:lnTo>
                  <a:pt x="22849" y="21376"/>
                </a:lnTo>
                <a:lnTo>
                  <a:pt x="23033" y="20935"/>
                </a:lnTo>
                <a:lnTo>
                  <a:pt x="23217" y="20493"/>
                </a:lnTo>
                <a:lnTo>
                  <a:pt x="23420" y="20069"/>
                </a:lnTo>
                <a:lnTo>
                  <a:pt x="23622" y="19627"/>
                </a:lnTo>
                <a:lnTo>
                  <a:pt x="23862" y="19185"/>
                </a:lnTo>
                <a:lnTo>
                  <a:pt x="24119" y="18762"/>
                </a:lnTo>
                <a:lnTo>
                  <a:pt x="24396" y="18320"/>
                </a:lnTo>
                <a:lnTo>
                  <a:pt x="24690" y="17897"/>
                </a:lnTo>
                <a:lnTo>
                  <a:pt x="24985" y="17473"/>
                </a:lnTo>
                <a:lnTo>
                  <a:pt x="25316" y="17050"/>
                </a:lnTo>
                <a:lnTo>
                  <a:pt x="25666" y="16645"/>
                </a:lnTo>
                <a:lnTo>
                  <a:pt x="26034" y="16240"/>
                </a:lnTo>
                <a:lnTo>
                  <a:pt x="26402" y="15834"/>
                </a:lnTo>
                <a:lnTo>
                  <a:pt x="26789" y="15448"/>
                </a:lnTo>
                <a:lnTo>
                  <a:pt x="27176" y="15061"/>
                </a:lnTo>
                <a:lnTo>
                  <a:pt x="27599" y="14693"/>
                </a:lnTo>
                <a:lnTo>
                  <a:pt x="28023" y="14325"/>
                </a:lnTo>
                <a:lnTo>
                  <a:pt x="28446" y="13956"/>
                </a:lnTo>
                <a:lnTo>
                  <a:pt x="28888" y="13607"/>
                </a:lnTo>
                <a:lnTo>
                  <a:pt x="29348" y="13257"/>
                </a:lnTo>
                <a:lnTo>
                  <a:pt x="29809" y="12925"/>
                </a:lnTo>
                <a:lnTo>
                  <a:pt x="30766" y="12263"/>
                </a:lnTo>
                <a:lnTo>
                  <a:pt x="31742" y="11637"/>
                </a:lnTo>
                <a:lnTo>
                  <a:pt x="32736" y="11047"/>
                </a:lnTo>
                <a:lnTo>
                  <a:pt x="33749" y="10477"/>
                </a:lnTo>
                <a:lnTo>
                  <a:pt x="34780" y="9943"/>
                </a:lnTo>
                <a:lnTo>
                  <a:pt x="35811" y="9446"/>
                </a:lnTo>
                <a:lnTo>
                  <a:pt x="36842" y="8949"/>
                </a:lnTo>
                <a:lnTo>
                  <a:pt x="37873" y="8507"/>
                </a:lnTo>
                <a:lnTo>
                  <a:pt x="38904" y="8065"/>
                </a:lnTo>
                <a:lnTo>
                  <a:pt x="39898" y="7678"/>
                </a:lnTo>
                <a:lnTo>
                  <a:pt x="40892" y="7291"/>
                </a:lnTo>
                <a:lnTo>
                  <a:pt x="41850" y="6960"/>
                </a:lnTo>
                <a:lnTo>
                  <a:pt x="42770" y="6629"/>
                </a:lnTo>
                <a:lnTo>
                  <a:pt x="43673" y="6334"/>
                </a:lnTo>
                <a:lnTo>
                  <a:pt x="45330" y="5819"/>
                </a:lnTo>
                <a:lnTo>
                  <a:pt x="46784" y="5395"/>
                </a:lnTo>
                <a:lnTo>
                  <a:pt x="47981" y="5082"/>
                </a:lnTo>
                <a:lnTo>
                  <a:pt x="48902" y="4861"/>
                </a:lnTo>
                <a:lnTo>
                  <a:pt x="49675" y="4677"/>
                </a:lnTo>
                <a:close/>
                <a:moveTo>
                  <a:pt x="12299" y="28888"/>
                </a:moveTo>
                <a:lnTo>
                  <a:pt x="12888" y="28925"/>
                </a:lnTo>
                <a:lnTo>
                  <a:pt x="13496" y="28962"/>
                </a:lnTo>
                <a:lnTo>
                  <a:pt x="14085" y="29036"/>
                </a:lnTo>
                <a:lnTo>
                  <a:pt x="14656" y="29128"/>
                </a:lnTo>
                <a:lnTo>
                  <a:pt x="15226" y="29238"/>
                </a:lnTo>
                <a:lnTo>
                  <a:pt x="15779" y="29385"/>
                </a:lnTo>
                <a:lnTo>
                  <a:pt x="16313" y="29551"/>
                </a:lnTo>
                <a:lnTo>
                  <a:pt x="16828" y="29754"/>
                </a:lnTo>
                <a:lnTo>
                  <a:pt x="17233" y="29938"/>
                </a:lnTo>
                <a:lnTo>
                  <a:pt x="17620" y="30140"/>
                </a:lnTo>
                <a:lnTo>
                  <a:pt x="17988" y="30343"/>
                </a:lnTo>
                <a:lnTo>
                  <a:pt x="18320" y="30582"/>
                </a:lnTo>
                <a:lnTo>
                  <a:pt x="18651" y="30822"/>
                </a:lnTo>
                <a:lnTo>
                  <a:pt x="18964" y="31061"/>
                </a:lnTo>
                <a:lnTo>
                  <a:pt x="19240" y="31337"/>
                </a:lnTo>
                <a:lnTo>
                  <a:pt x="19516" y="31613"/>
                </a:lnTo>
                <a:lnTo>
                  <a:pt x="19756" y="31889"/>
                </a:lnTo>
                <a:lnTo>
                  <a:pt x="19995" y="32184"/>
                </a:lnTo>
                <a:lnTo>
                  <a:pt x="20216" y="32479"/>
                </a:lnTo>
                <a:lnTo>
                  <a:pt x="20419" y="32773"/>
                </a:lnTo>
                <a:lnTo>
                  <a:pt x="20603" y="33068"/>
                </a:lnTo>
                <a:lnTo>
                  <a:pt x="20768" y="33381"/>
                </a:lnTo>
                <a:lnTo>
                  <a:pt x="20934" y="33694"/>
                </a:lnTo>
                <a:lnTo>
                  <a:pt x="21081" y="34007"/>
                </a:lnTo>
                <a:lnTo>
                  <a:pt x="21339" y="34614"/>
                </a:lnTo>
                <a:lnTo>
                  <a:pt x="21542" y="35222"/>
                </a:lnTo>
                <a:lnTo>
                  <a:pt x="21707" y="35811"/>
                </a:lnTo>
                <a:lnTo>
                  <a:pt x="21836" y="36363"/>
                </a:lnTo>
                <a:lnTo>
                  <a:pt x="21928" y="36879"/>
                </a:lnTo>
                <a:lnTo>
                  <a:pt x="22002" y="37339"/>
                </a:lnTo>
                <a:lnTo>
                  <a:pt x="22039" y="37763"/>
                </a:lnTo>
                <a:lnTo>
                  <a:pt x="22076" y="38113"/>
                </a:lnTo>
                <a:lnTo>
                  <a:pt x="8359" y="32957"/>
                </a:lnTo>
                <a:lnTo>
                  <a:pt x="21597" y="39162"/>
                </a:lnTo>
                <a:lnTo>
                  <a:pt x="21321" y="39383"/>
                </a:lnTo>
                <a:lnTo>
                  <a:pt x="20989" y="39641"/>
                </a:lnTo>
                <a:lnTo>
                  <a:pt x="20603" y="39917"/>
                </a:lnTo>
                <a:lnTo>
                  <a:pt x="20161" y="40212"/>
                </a:lnTo>
                <a:lnTo>
                  <a:pt x="19682" y="40506"/>
                </a:lnTo>
                <a:lnTo>
                  <a:pt x="19148" y="40801"/>
                </a:lnTo>
                <a:lnTo>
                  <a:pt x="18559" y="41058"/>
                </a:lnTo>
                <a:lnTo>
                  <a:pt x="17951" y="41298"/>
                </a:lnTo>
                <a:lnTo>
                  <a:pt x="17638" y="41408"/>
                </a:lnTo>
                <a:lnTo>
                  <a:pt x="17307" y="41519"/>
                </a:lnTo>
                <a:lnTo>
                  <a:pt x="16957" y="41592"/>
                </a:lnTo>
                <a:lnTo>
                  <a:pt x="16626" y="41666"/>
                </a:lnTo>
                <a:lnTo>
                  <a:pt x="16276" y="41740"/>
                </a:lnTo>
                <a:lnTo>
                  <a:pt x="15908" y="41776"/>
                </a:lnTo>
                <a:lnTo>
                  <a:pt x="15539" y="41813"/>
                </a:lnTo>
                <a:lnTo>
                  <a:pt x="15171" y="41832"/>
                </a:lnTo>
                <a:lnTo>
                  <a:pt x="14785" y="41832"/>
                </a:lnTo>
                <a:lnTo>
                  <a:pt x="14416" y="41813"/>
                </a:lnTo>
                <a:lnTo>
                  <a:pt x="14011" y="41776"/>
                </a:lnTo>
                <a:lnTo>
                  <a:pt x="13625" y="41703"/>
                </a:lnTo>
                <a:lnTo>
                  <a:pt x="13220" y="41611"/>
                </a:lnTo>
                <a:lnTo>
                  <a:pt x="12815" y="41519"/>
                </a:lnTo>
                <a:lnTo>
                  <a:pt x="12410" y="41371"/>
                </a:lnTo>
                <a:lnTo>
                  <a:pt x="12004" y="41224"/>
                </a:lnTo>
                <a:lnTo>
                  <a:pt x="11507" y="40985"/>
                </a:lnTo>
                <a:lnTo>
                  <a:pt x="11010" y="40727"/>
                </a:lnTo>
                <a:lnTo>
                  <a:pt x="10513" y="40432"/>
                </a:lnTo>
                <a:lnTo>
                  <a:pt x="10034" y="40101"/>
                </a:lnTo>
                <a:lnTo>
                  <a:pt x="9574" y="39751"/>
                </a:lnTo>
                <a:lnTo>
                  <a:pt x="9114" y="39383"/>
                </a:lnTo>
                <a:lnTo>
                  <a:pt x="8654" y="38978"/>
                </a:lnTo>
                <a:lnTo>
                  <a:pt x="8230" y="38573"/>
                </a:lnTo>
                <a:lnTo>
                  <a:pt x="7788" y="38149"/>
                </a:lnTo>
                <a:lnTo>
                  <a:pt x="7383" y="37708"/>
                </a:lnTo>
                <a:lnTo>
                  <a:pt x="6978" y="37266"/>
                </a:lnTo>
                <a:lnTo>
                  <a:pt x="6591" y="36805"/>
                </a:lnTo>
                <a:lnTo>
                  <a:pt x="6223" y="36345"/>
                </a:lnTo>
                <a:lnTo>
                  <a:pt x="5855" y="35885"/>
                </a:lnTo>
                <a:lnTo>
                  <a:pt x="5192" y="34983"/>
                </a:lnTo>
                <a:lnTo>
                  <a:pt x="4585" y="34080"/>
                </a:lnTo>
                <a:lnTo>
                  <a:pt x="4032" y="33252"/>
                </a:lnTo>
                <a:lnTo>
                  <a:pt x="3572" y="32479"/>
                </a:lnTo>
                <a:lnTo>
                  <a:pt x="3167" y="31797"/>
                </a:lnTo>
                <a:lnTo>
                  <a:pt x="2854" y="31245"/>
                </a:lnTo>
                <a:lnTo>
                  <a:pt x="2633" y="30803"/>
                </a:lnTo>
                <a:lnTo>
                  <a:pt x="2430" y="30435"/>
                </a:lnTo>
                <a:lnTo>
                  <a:pt x="2835" y="30324"/>
                </a:lnTo>
                <a:lnTo>
                  <a:pt x="3296" y="30177"/>
                </a:lnTo>
                <a:lnTo>
                  <a:pt x="3922" y="30011"/>
                </a:lnTo>
                <a:lnTo>
                  <a:pt x="4677" y="29827"/>
                </a:lnTo>
                <a:lnTo>
                  <a:pt x="5560" y="29625"/>
                </a:lnTo>
                <a:lnTo>
                  <a:pt x="6536" y="29422"/>
                </a:lnTo>
                <a:lnTo>
                  <a:pt x="7604" y="29238"/>
                </a:lnTo>
                <a:lnTo>
                  <a:pt x="8727" y="29091"/>
                </a:lnTo>
                <a:lnTo>
                  <a:pt x="9298" y="29017"/>
                </a:lnTo>
                <a:lnTo>
                  <a:pt x="9887" y="28962"/>
                </a:lnTo>
                <a:lnTo>
                  <a:pt x="10495" y="28925"/>
                </a:lnTo>
                <a:lnTo>
                  <a:pt x="11084" y="28907"/>
                </a:lnTo>
                <a:lnTo>
                  <a:pt x="11691" y="28888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17694" y="53026"/>
                </a:lnTo>
                <a:lnTo>
                  <a:pt x="17583" y="52621"/>
                </a:lnTo>
                <a:lnTo>
                  <a:pt x="17510" y="52216"/>
                </a:lnTo>
                <a:lnTo>
                  <a:pt x="17436" y="51829"/>
                </a:lnTo>
                <a:lnTo>
                  <a:pt x="17381" y="51424"/>
                </a:lnTo>
                <a:lnTo>
                  <a:pt x="17344" y="51093"/>
                </a:lnTo>
                <a:lnTo>
                  <a:pt x="17325" y="50761"/>
                </a:lnTo>
                <a:lnTo>
                  <a:pt x="17325" y="50117"/>
                </a:lnTo>
                <a:lnTo>
                  <a:pt x="17344" y="49491"/>
                </a:lnTo>
                <a:lnTo>
                  <a:pt x="17417" y="48883"/>
                </a:lnTo>
                <a:lnTo>
                  <a:pt x="17528" y="48294"/>
                </a:lnTo>
                <a:lnTo>
                  <a:pt x="17675" y="47723"/>
                </a:lnTo>
                <a:lnTo>
                  <a:pt x="17841" y="47171"/>
                </a:lnTo>
                <a:lnTo>
                  <a:pt x="18043" y="46656"/>
                </a:lnTo>
                <a:lnTo>
                  <a:pt x="18264" y="46140"/>
                </a:lnTo>
                <a:lnTo>
                  <a:pt x="18504" y="45661"/>
                </a:lnTo>
                <a:lnTo>
                  <a:pt x="18780" y="45201"/>
                </a:lnTo>
                <a:lnTo>
                  <a:pt x="19056" y="44759"/>
                </a:lnTo>
                <a:lnTo>
                  <a:pt x="19351" y="44336"/>
                </a:lnTo>
                <a:lnTo>
                  <a:pt x="19664" y="43931"/>
                </a:lnTo>
                <a:lnTo>
                  <a:pt x="19977" y="43544"/>
                </a:lnTo>
                <a:lnTo>
                  <a:pt x="20290" y="43176"/>
                </a:lnTo>
                <a:lnTo>
                  <a:pt x="20621" y="42844"/>
                </a:lnTo>
                <a:lnTo>
                  <a:pt x="20934" y="42531"/>
                </a:lnTo>
                <a:lnTo>
                  <a:pt x="21266" y="42237"/>
                </a:lnTo>
                <a:lnTo>
                  <a:pt x="21579" y="41961"/>
                </a:lnTo>
                <a:lnTo>
                  <a:pt x="22168" y="41463"/>
                </a:lnTo>
                <a:lnTo>
                  <a:pt x="22702" y="41077"/>
                </a:lnTo>
                <a:lnTo>
                  <a:pt x="23162" y="40764"/>
                </a:lnTo>
                <a:lnTo>
                  <a:pt x="23512" y="40525"/>
                </a:lnTo>
                <a:lnTo>
                  <a:pt x="23825" y="40359"/>
                </a:lnTo>
                <a:lnTo>
                  <a:pt x="24175" y="40451"/>
                </a:lnTo>
                <a:lnTo>
                  <a:pt x="24561" y="40598"/>
                </a:lnTo>
                <a:lnTo>
                  <a:pt x="25095" y="40801"/>
                </a:lnTo>
                <a:lnTo>
                  <a:pt x="25703" y="41058"/>
                </a:lnTo>
                <a:lnTo>
                  <a:pt x="26384" y="41408"/>
                </a:lnTo>
                <a:lnTo>
                  <a:pt x="26752" y="41592"/>
                </a:lnTo>
                <a:lnTo>
                  <a:pt x="27139" y="41813"/>
                </a:lnTo>
                <a:lnTo>
                  <a:pt x="27526" y="42053"/>
                </a:lnTo>
                <a:lnTo>
                  <a:pt x="27912" y="42310"/>
                </a:lnTo>
                <a:lnTo>
                  <a:pt x="28317" y="42587"/>
                </a:lnTo>
                <a:lnTo>
                  <a:pt x="28704" y="42881"/>
                </a:lnTo>
                <a:lnTo>
                  <a:pt x="29091" y="43213"/>
                </a:lnTo>
                <a:lnTo>
                  <a:pt x="29477" y="43562"/>
                </a:lnTo>
                <a:lnTo>
                  <a:pt x="29845" y="43931"/>
                </a:lnTo>
                <a:lnTo>
                  <a:pt x="30214" y="44317"/>
                </a:lnTo>
                <a:lnTo>
                  <a:pt x="30563" y="44741"/>
                </a:lnTo>
                <a:lnTo>
                  <a:pt x="30895" y="45183"/>
                </a:lnTo>
                <a:lnTo>
                  <a:pt x="31208" y="45643"/>
                </a:lnTo>
                <a:lnTo>
                  <a:pt x="31502" y="46140"/>
                </a:lnTo>
                <a:lnTo>
                  <a:pt x="31760" y="46656"/>
                </a:lnTo>
                <a:lnTo>
                  <a:pt x="32000" y="47208"/>
                </a:lnTo>
                <a:lnTo>
                  <a:pt x="32221" y="47779"/>
                </a:lnTo>
                <a:lnTo>
                  <a:pt x="32386" y="48386"/>
                </a:lnTo>
                <a:lnTo>
                  <a:pt x="32534" y="49012"/>
                </a:lnTo>
                <a:lnTo>
                  <a:pt x="32570" y="49344"/>
                </a:lnTo>
                <a:lnTo>
                  <a:pt x="32626" y="49675"/>
                </a:lnTo>
                <a:lnTo>
                  <a:pt x="32662" y="50080"/>
                </a:lnTo>
                <a:lnTo>
                  <a:pt x="32681" y="50485"/>
                </a:lnTo>
                <a:lnTo>
                  <a:pt x="32699" y="50909"/>
                </a:lnTo>
                <a:lnTo>
                  <a:pt x="32681" y="51332"/>
                </a:lnTo>
                <a:lnTo>
                  <a:pt x="32662" y="51756"/>
                </a:lnTo>
                <a:lnTo>
                  <a:pt x="32644" y="52179"/>
                </a:lnTo>
                <a:lnTo>
                  <a:pt x="32589" y="52603"/>
                </a:lnTo>
                <a:lnTo>
                  <a:pt x="32534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4136135"/>
            <a:ext cx="1085915" cy="1007345"/>
          </a:xfrm>
          <a:custGeom>
            <a:avLst/>
            <a:gdLst/>
            <a:ahLst/>
            <a:cxnLst/>
            <a:rect l="l" t="t" r="r" b="b"/>
            <a:pathLst>
              <a:path w="11195" h="10385" extrusionOk="0">
                <a:moveTo>
                  <a:pt x="3811" y="1"/>
                </a:moveTo>
                <a:lnTo>
                  <a:pt x="3517" y="19"/>
                </a:lnTo>
                <a:lnTo>
                  <a:pt x="2964" y="93"/>
                </a:lnTo>
                <a:lnTo>
                  <a:pt x="2430" y="203"/>
                </a:lnTo>
                <a:lnTo>
                  <a:pt x="1915" y="351"/>
                </a:lnTo>
                <a:lnTo>
                  <a:pt x="1399" y="535"/>
                </a:lnTo>
                <a:lnTo>
                  <a:pt x="921" y="756"/>
                </a:lnTo>
                <a:lnTo>
                  <a:pt x="442" y="995"/>
                </a:lnTo>
                <a:lnTo>
                  <a:pt x="0" y="1290"/>
                </a:lnTo>
                <a:lnTo>
                  <a:pt x="0" y="10385"/>
                </a:lnTo>
                <a:lnTo>
                  <a:pt x="10403" y="10385"/>
                </a:lnTo>
                <a:lnTo>
                  <a:pt x="10568" y="10017"/>
                </a:lnTo>
                <a:lnTo>
                  <a:pt x="10734" y="9630"/>
                </a:lnTo>
                <a:lnTo>
                  <a:pt x="10881" y="9225"/>
                </a:lnTo>
                <a:lnTo>
                  <a:pt x="10992" y="8820"/>
                </a:lnTo>
                <a:lnTo>
                  <a:pt x="11084" y="8397"/>
                </a:lnTo>
                <a:lnTo>
                  <a:pt x="11139" y="7973"/>
                </a:lnTo>
                <a:lnTo>
                  <a:pt x="11176" y="7550"/>
                </a:lnTo>
                <a:lnTo>
                  <a:pt x="11194" y="7108"/>
                </a:lnTo>
                <a:lnTo>
                  <a:pt x="11176" y="6740"/>
                </a:lnTo>
                <a:lnTo>
                  <a:pt x="11158" y="6390"/>
                </a:lnTo>
                <a:lnTo>
                  <a:pt x="11121" y="6021"/>
                </a:lnTo>
                <a:lnTo>
                  <a:pt x="11047" y="5672"/>
                </a:lnTo>
                <a:lnTo>
                  <a:pt x="10973" y="5340"/>
                </a:lnTo>
                <a:lnTo>
                  <a:pt x="10881" y="4990"/>
                </a:lnTo>
                <a:lnTo>
                  <a:pt x="10771" y="4659"/>
                </a:lnTo>
                <a:lnTo>
                  <a:pt x="10642" y="4346"/>
                </a:lnTo>
                <a:lnTo>
                  <a:pt x="10495" y="4033"/>
                </a:lnTo>
                <a:lnTo>
                  <a:pt x="10329" y="3720"/>
                </a:lnTo>
                <a:lnTo>
                  <a:pt x="10163" y="3425"/>
                </a:lnTo>
                <a:lnTo>
                  <a:pt x="9979" y="3131"/>
                </a:lnTo>
                <a:lnTo>
                  <a:pt x="9777" y="2855"/>
                </a:lnTo>
                <a:lnTo>
                  <a:pt x="9574" y="2578"/>
                </a:lnTo>
                <a:lnTo>
                  <a:pt x="9353" y="2321"/>
                </a:lnTo>
                <a:lnTo>
                  <a:pt x="9114" y="2081"/>
                </a:lnTo>
                <a:lnTo>
                  <a:pt x="8874" y="1842"/>
                </a:lnTo>
                <a:lnTo>
                  <a:pt x="8617" y="1621"/>
                </a:lnTo>
                <a:lnTo>
                  <a:pt x="8341" y="1419"/>
                </a:lnTo>
                <a:lnTo>
                  <a:pt x="8064" y="1216"/>
                </a:lnTo>
                <a:lnTo>
                  <a:pt x="7770" y="1032"/>
                </a:lnTo>
                <a:lnTo>
                  <a:pt x="7475" y="866"/>
                </a:lnTo>
                <a:lnTo>
                  <a:pt x="7162" y="700"/>
                </a:lnTo>
                <a:lnTo>
                  <a:pt x="6849" y="553"/>
                </a:lnTo>
                <a:lnTo>
                  <a:pt x="6536" y="424"/>
                </a:lnTo>
                <a:lnTo>
                  <a:pt x="6205" y="314"/>
                </a:lnTo>
                <a:lnTo>
                  <a:pt x="5855" y="222"/>
                </a:lnTo>
                <a:lnTo>
                  <a:pt x="5524" y="148"/>
                </a:lnTo>
                <a:lnTo>
                  <a:pt x="5174" y="74"/>
                </a:lnTo>
                <a:lnTo>
                  <a:pt x="4805" y="38"/>
                </a:lnTo>
                <a:lnTo>
                  <a:pt x="4456" y="19"/>
                </a:lnTo>
                <a:lnTo>
                  <a:pt x="4087" y="1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936023" cy="2500369"/>
          </a:xfrm>
          <a:custGeom>
            <a:avLst/>
            <a:gdLst/>
            <a:ahLst/>
            <a:cxnLst/>
            <a:rect l="l" t="t" r="r" b="b"/>
            <a:pathLst>
              <a:path w="19959" h="25777" extrusionOk="0">
                <a:moveTo>
                  <a:pt x="0" y="0"/>
                </a:moveTo>
                <a:lnTo>
                  <a:pt x="0" y="24727"/>
                </a:lnTo>
                <a:lnTo>
                  <a:pt x="626" y="24967"/>
                </a:lnTo>
                <a:lnTo>
                  <a:pt x="1289" y="25188"/>
                </a:lnTo>
                <a:lnTo>
                  <a:pt x="1952" y="25353"/>
                </a:lnTo>
                <a:lnTo>
                  <a:pt x="2614" y="25501"/>
                </a:lnTo>
                <a:lnTo>
                  <a:pt x="3296" y="25629"/>
                </a:lnTo>
                <a:lnTo>
                  <a:pt x="3995" y="25703"/>
                </a:lnTo>
                <a:lnTo>
                  <a:pt x="4695" y="25758"/>
                </a:lnTo>
                <a:lnTo>
                  <a:pt x="5413" y="25777"/>
                </a:lnTo>
                <a:lnTo>
                  <a:pt x="6168" y="25758"/>
                </a:lnTo>
                <a:lnTo>
                  <a:pt x="6904" y="25703"/>
                </a:lnTo>
                <a:lnTo>
                  <a:pt x="7622" y="25611"/>
                </a:lnTo>
                <a:lnTo>
                  <a:pt x="8341" y="25482"/>
                </a:lnTo>
                <a:lnTo>
                  <a:pt x="9040" y="25316"/>
                </a:lnTo>
                <a:lnTo>
                  <a:pt x="9740" y="25114"/>
                </a:lnTo>
                <a:lnTo>
                  <a:pt x="10421" y="24893"/>
                </a:lnTo>
                <a:lnTo>
                  <a:pt x="11084" y="24635"/>
                </a:lnTo>
                <a:lnTo>
                  <a:pt x="11710" y="24341"/>
                </a:lnTo>
                <a:lnTo>
                  <a:pt x="12354" y="24028"/>
                </a:lnTo>
                <a:lnTo>
                  <a:pt x="12962" y="23678"/>
                </a:lnTo>
                <a:lnTo>
                  <a:pt x="13551" y="23291"/>
                </a:lnTo>
                <a:lnTo>
                  <a:pt x="14122" y="22886"/>
                </a:lnTo>
                <a:lnTo>
                  <a:pt x="14674" y="22463"/>
                </a:lnTo>
                <a:lnTo>
                  <a:pt x="15190" y="22002"/>
                </a:lnTo>
                <a:lnTo>
                  <a:pt x="15705" y="21524"/>
                </a:lnTo>
                <a:lnTo>
                  <a:pt x="16184" y="21008"/>
                </a:lnTo>
                <a:lnTo>
                  <a:pt x="16644" y="20493"/>
                </a:lnTo>
                <a:lnTo>
                  <a:pt x="17068" y="19940"/>
                </a:lnTo>
                <a:lnTo>
                  <a:pt x="17473" y="19370"/>
                </a:lnTo>
                <a:lnTo>
                  <a:pt x="17859" y="18780"/>
                </a:lnTo>
                <a:lnTo>
                  <a:pt x="18209" y="18173"/>
                </a:lnTo>
                <a:lnTo>
                  <a:pt x="18522" y="17528"/>
                </a:lnTo>
                <a:lnTo>
                  <a:pt x="18817" y="16902"/>
                </a:lnTo>
                <a:lnTo>
                  <a:pt x="19075" y="16240"/>
                </a:lnTo>
                <a:lnTo>
                  <a:pt x="19295" y="15558"/>
                </a:lnTo>
                <a:lnTo>
                  <a:pt x="19498" y="14859"/>
                </a:lnTo>
                <a:lnTo>
                  <a:pt x="19664" y="14159"/>
                </a:lnTo>
                <a:lnTo>
                  <a:pt x="19793" y="13441"/>
                </a:lnTo>
                <a:lnTo>
                  <a:pt x="19885" y="12723"/>
                </a:lnTo>
                <a:lnTo>
                  <a:pt x="19940" y="11986"/>
                </a:lnTo>
                <a:lnTo>
                  <a:pt x="19958" y="11232"/>
                </a:lnTo>
                <a:lnTo>
                  <a:pt x="19958" y="10808"/>
                </a:lnTo>
                <a:lnTo>
                  <a:pt x="19940" y="10385"/>
                </a:lnTo>
                <a:lnTo>
                  <a:pt x="19903" y="9980"/>
                </a:lnTo>
                <a:lnTo>
                  <a:pt x="19866" y="9556"/>
                </a:lnTo>
                <a:lnTo>
                  <a:pt x="19811" y="9151"/>
                </a:lnTo>
                <a:lnTo>
                  <a:pt x="19737" y="8746"/>
                </a:lnTo>
                <a:lnTo>
                  <a:pt x="19664" y="8341"/>
                </a:lnTo>
                <a:lnTo>
                  <a:pt x="19590" y="7936"/>
                </a:lnTo>
                <a:lnTo>
                  <a:pt x="19480" y="7549"/>
                </a:lnTo>
                <a:lnTo>
                  <a:pt x="19388" y="7163"/>
                </a:lnTo>
                <a:lnTo>
                  <a:pt x="19259" y="6776"/>
                </a:lnTo>
                <a:lnTo>
                  <a:pt x="19130" y="6389"/>
                </a:lnTo>
                <a:lnTo>
                  <a:pt x="19001" y="6021"/>
                </a:lnTo>
                <a:lnTo>
                  <a:pt x="18854" y="5653"/>
                </a:lnTo>
                <a:lnTo>
                  <a:pt x="18522" y="4916"/>
                </a:lnTo>
                <a:lnTo>
                  <a:pt x="18154" y="4217"/>
                </a:lnTo>
                <a:lnTo>
                  <a:pt x="17749" y="3536"/>
                </a:lnTo>
                <a:lnTo>
                  <a:pt x="17325" y="2873"/>
                </a:lnTo>
                <a:lnTo>
                  <a:pt x="16847" y="2247"/>
                </a:lnTo>
                <a:lnTo>
                  <a:pt x="16350" y="1639"/>
                </a:lnTo>
                <a:lnTo>
                  <a:pt x="15816" y="1068"/>
                </a:lnTo>
                <a:lnTo>
                  <a:pt x="15245" y="516"/>
                </a:lnTo>
                <a:lnTo>
                  <a:pt x="14656" y="0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221665" y="0"/>
            <a:ext cx="971649" cy="84302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918075" y="1991850"/>
            <a:ext cx="395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accen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00" name="Google Shape;100;p13"/>
          <p:cNvSpPr/>
          <p:nvPr/>
        </p:nvSpPr>
        <p:spPr>
          <a:xfrm rot="3560713">
            <a:off x="7919979" y="4139908"/>
            <a:ext cx="1129759" cy="68568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 rot="1619439">
            <a:off x="7518911" y="3963338"/>
            <a:ext cx="440102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 rot="-5564790">
            <a:off x="1156803" y="211500"/>
            <a:ext cx="672035" cy="536827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 rot="8585060">
            <a:off x="241104" y="264328"/>
            <a:ext cx="975659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235802" y="2802078"/>
            <a:ext cx="1905613" cy="1255536"/>
          </a:xfrm>
          <a:custGeom>
            <a:avLst/>
            <a:gdLst/>
            <a:ahLst/>
            <a:cxnLst/>
            <a:rect l="l" t="t" r="r" b="b"/>
            <a:pathLst>
              <a:path w="19646" h="12944" extrusionOk="0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0" y="4136091"/>
            <a:ext cx="1085984" cy="1007319"/>
          </a:xfrm>
          <a:custGeom>
            <a:avLst/>
            <a:gdLst/>
            <a:ahLst/>
            <a:cxnLst/>
            <a:rect l="l" t="t" r="r" b="b"/>
            <a:pathLst>
              <a:path w="11196" h="10385" extrusionOk="0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0"/>
            <a:ext cx="1936070" cy="2500305"/>
          </a:xfrm>
          <a:custGeom>
            <a:avLst/>
            <a:gdLst/>
            <a:ahLst/>
            <a:cxnLst/>
            <a:rect l="l" t="t" r="r" b="b"/>
            <a:pathLst>
              <a:path w="19960" h="25777" extrusionOk="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221739" y="0"/>
            <a:ext cx="971624" cy="843005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1680587" y="3914645"/>
            <a:ext cx="1491337" cy="1228764"/>
          </a:xfrm>
          <a:custGeom>
            <a:avLst/>
            <a:gdLst/>
            <a:ahLst/>
            <a:cxnLst/>
            <a:rect l="l" t="t" r="r" b="b"/>
            <a:pathLst>
              <a:path w="15375" h="12668" extrusionOk="0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5349175" y="1964350"/>
            <a:ext cx="310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5349175" y="3221054"/>
            <a:ext cx="310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40138" y="14729"/>
                </a:moveTo>
                <a:lnTo>
                  <a:pt x="40211" y="15411"/>
                </a:lnTo>
                <a:lnTo>
                  <a:pt x="40303" y="16239"/>
                </a:lnTo>
                <a:lnTo>
                  <a:pt x="40395" y="17325"/>
                </a:lnTo>
                <a:lnTo>
                  <a:pt x="40469" y="18633"/>
                </a:lnTo>
                <a:lnTo>
                  <a:pt x="40543" y="20161"/>
                </a:lnTo>
                <a:lnTo>
                  <a:pt x="40561" y="20989"/>
                </a:lnTo>
                <a:lnTo>
                  <a:pt x="40579" y="21855"/>
                </a:lnTo>
                <a:lnTo>
                  <a:pt x="40561" y="22738"/>
                </a:lnTo>
                <a:lnTo>
                  <a:pt x="40561" y="23659"/>
                </a:lnTo>
                <a:lnTo>
                  <a:pt x="40524" y="24616"/>
                </a:lnTo>
                <a:lnTo>
                  <a:pt x="40469" y="25574"/>
                </a:lnTo>
                <a:lnTo>
                  <a:pt x="40395" y="26568"/>
                </a:lnTo>
                <a:lnTo>
                  <a:pt x="40303" y="27562"/>
                </a:lnTo>
                <a:lnTo>
                  <a:pt x="40193" y="28556"/>
                </a:lnTo>
                <a:lnTo>
                  <a:pt x="40064" y="29569"/>
                </a:lnTo>
                <a:lnTo>
                  <a:pt x="39880" y="30563"/>
                </a:lnTo>
                <a:lnTo>
                  <a:pt x="39696" y="31558"/>
                </a:lnTo>
                <a:lnTo>
                  <a:pt x="39475" y="32552"/>
                </a:lnTo>
                <a:lnTo>
                  <a:pt x="39217" y="33528"/>
                </a:lnTo>
                <a:lnTo>
                  <a:pt x="38922" y="34485"/>
                </a:lnTo>
                <a:lnTo>
                  <a:pt x="38591" y="35424"/>
                </a:lnTo>
                <a:lnTo>
                  <a:pt x="38407" y="35884"/>
                </a:lnTo>
                <a:lnTo>
                  <a:pt x="38223" y="36326"/>
                </a:lnTo>
                <a:lnTo>
                  <a:pt x="38039" y="36768"/>
                </a:lnTo>
                <a:lnTo>
                  <a:pt x="37818" y="37210"/>
                </a:lnTo>
                <a:lnTo>
                  <a:pt x="37597" y="37633"/>
                </a:lnTo>
                <a:lnTo>
                  <a:pt x="37376" y="38038"/>
                </a:lnTo>
                <a:lnTo>
                  <a:pt x="37136" y="38444"/>
                </a:lnTo>
                <a:lnTo>
                  <a:pt x="36897" y="38849"/>
                </a:lnTo>
                <a:lnTo>
                  <a:pt x="36621" y="39235"/>
                </a:lnTo>
                <a:lnTo>
                  <a:pt x="36363" y="39585"/>
                </a:lnTo>
                <a:lnTo>
                  <a:pt x="36087" y="39953"/>
                </a:lnTo>
                <a:lnTo>
                  <a:pt x="35811" y="40285"/>
                </a:lnTo>
                <a:lnTo>
                  <a:pt x="35516" y="40598"/>
                </a:lnTo>
                <a:lnTo>
                  <a:pt x="35222" y="40911"/>
                </a:lnTo>
                <a:lnTo>
                  <a:pt x="34927" y="41205"/>
                </a:lnTo>
                <a:lnTo>
                  <a:pt x="34614" y="41500"/>
                </a:lnTo>
                <a:lnTo>
                  <a:pt x="34301" y="41758"/>
                </a:lnTo>
                <a:lnTo>
                  <a:pt x="33988" y="42015"/>
                </a:lnTo>
                <a:lnTo>
                  <a:pt x="33675" y="42255"/>
                </a:lnTo>
                <a:lnTo>
                  <a:pt x="33344" y="42494"/>
                </a:lnTo>
                <a:lnTo>
                  <a:pt x="33012" y="42715"/>
                </a:lnTo>
                <a:lnTo>
                  <a:pt x="32681" y="42918"/>
                </a:lnTo>
                <a:lnTo>
                  <a:pt x="32349" y="43102"/>
                </a:lnTo>
                <a:lnTo>
                  <a:pt x="32018" y="43286"/>
                </a:lnTo>
                <a:lnTo>
                  <a:pt x="31337" y="43636"/>
                </a:lnTo>
                <a:lnTo>
                  <a:pt x="30656" y="43930"/>
                </a:lnTo>
                <a:lnTo>
                  <a:pt x="29956" y="44188"/>
                </a:lnTo>
                <a:lnTo>
                  <a:pt x="29275" y="44409"/>
                </a:lnTo>
                <a:lnTo>
                  <a:pt x="28593" y="44593"/>
                </a:lnTo>
                <a:lnTo>
                  <a:pt x="27912" y="44740"/>
                </a:lnTo>
                <a:lnTo>
                  <a:pt x="27249" y="44869"/>
                </a:lnTo>
                <a:lnTo>
                  <a:pt x="26605" y="44961"/>
                </a:lnTo>
                <a:lnTo>
                  <a:pt x="25961" y="45035"/>
                </a:lnTo>
                <a:lnTo>
                  <a:pt x="25335" y="45090"/>
                </a:lnTo>
                <a:lnTo>
                  <a:pt x="24745" y="45127"/>
                </a:lnTo>
                <a:lnTo>
                  <a:pt x="24175" y="45145"/>
                </a:lnTo>
                <a:lnTo>
                  <a:pt x="23622" y="45145"/>
                </a:lnTo>
                <a:lnTo>
                  <a:pt x="23125" y="45127"/>
                </a:lnTo>
                <a:lnTo>
                  <a:pt x="22205" y="45072"/>
                </a:lnTo>
                <a:lnTo>
                  <a:pt x="21450" y="44998"/>
                </a:lnTo>
                <a:lnTo>
                  <a:pt x="20879" y="44924"/>
                </a:lnTo>
                <a:lnTo>
                  <a:pt x="20400" y="44851"/>
                </a:lnTo>
                <a:lnTo>
                  <a:pt x="20124" y="44427"/>
                </a:lnTo>
                <a:lnTo>
                  <a:pt x="19829" y="43949"/>
                </a:lnTo>
                <a:lnTo>
                  <a:pt x="19461" y="43286"/>
                </a:lnTo>
                <a:lnTo>
                  <a:pt x="19038" y="42457"/>
                </a:lnTo>
                <a:lnTo>
                  <a:pt x="18835" y="41997"/>
                </a:lnTo>
                <a:lnTo>
                  <a:pt x="18614" y="41500"/>
                </a:lnTo>
                <a:lnTo>
                  <a:pt x="18393" y="40966"/>
                </a:lnTo>
                <a:lnTo>
                  <a:pt x="18191" y="40414"/>
                </a:lnTo>
                <a:lnTo>
                  <a:pt x="17988" y="39824"/>
                </a:lnTo>
                <a:lnTo>
                  <a:pt x="17804" y="39198"/>
                </a:lnTo>
                <a:lnTo>
                  <a:pt x="17638" y="38572"/>
                </a:lnTo>
                <a:lnTo>
                  <a:pt x="17491" y="37910"/>
                </a:lnTo>
                <a:lnTo>
                  <a:pt x="17362" y="37228"/>
                </a:lnTo>
                <a:lnTo>
                  <a:pt x="17252" y="36529"/>
                </a:lnTo>
                <a:lnTo>
                  <a:pt x="17178" y="35811"/>
                </a:lnTo>
                <a:lnTo>
                  <a:pt x="17141" y="35074"/>
                </a:lnTo>
                <a:lnTo>
                  <a:pt x="17141" y="34338"/>
                </a:lnTo>
                <a:lnTo>
                  <a:pt x="17178" y="33564"/>
                </a:lnTo>
                <a:lnTo>
                  <a:pt x="17215" y="33196"/>
                </a:lnTo>
                <a:lnTo>
                  <a:pt x="17252" y="32810"/>
                </a:lnTo>
                <a:lnTo>
                  <a:pt x="17307" y="32423"/>
                </a:lnTo>
                <a:lnTo>
                  <a:pt x="17381" y="32036"/>
                </a:lnTo>
                <a:lnTo>
                  <a:pt x="17473" y="31650"/>
                </a:lnTo>
                <a:lnTo>
                  <a:pt x="17565" y="31245"/>
                </a:lnTo>
                <a:lnTo>
                  <a:pt x="17675" y="30858"/>
                </a:lnTo>
                <a:lnTo>
                  <a:pt x="17786" y="30471"/>
                </a:lnTo>
                <a:lnTo>
                  <a:pt x="17933" y="30066"/>
                </a:lnTo>
                <a:lnTo>
                  <a:pt x="18080" y="29680"/>
                </a:lnTo>
                <a:lnTo>
                  <a:pt x="18246" y="29293"/>
                </a:lnTo>
                <a:lnTo>
                  <a:pt x="18430" y="28888"/>
                </a:lnTo>
                <a:lnTo>
                  <a:pt x="18614" y="28501"/>
                </a:lnTo>
                <a:lnTo>
                  <a:pt x="18835" y="28115"/>
                </a:lnTo>
                <a:lnTo>
                  <a:pt x="19056" y="27710"/>
                </a:lnTo>
                <a:lnTo>
                  <a:pt x="19314" y="27323"/>
                </a:lnTo>
                <a:lnTo>
                  <a:pt x="19572" y="26936"/>
                </a:lnTo>
                <a:lnTo>
                  <a:pt x="19848" y="26550"/>
                </a:lnTo>
                <a:lnTo>
                  <a:pt x="20142" y="26181"/>
                </a:lnTo>
                <a:lnTo>
                  <a:pt x="20437" y="25813"/>
                </a:lnTo>
                <a:lnTo>
                  <a:pt x="20750" y="25445"/>
                </a:lnTo>
                <a:lnTo>
                  <a:pt x="21081" y="25095"/>
                </a:lnTo>
                <a:lnTo>
                  <a:pt x="21413" y="24745"/>
                </a:lnTo>
                <a:lnTo>
                  <a:pt x="21763" y="24395"/>
                </a:lnTo>
                <a:lnTo>
                  <a:pt x="22499" y="23714"/>
                </a:lnTo>
                <a:lnTo>
                  <a:pt x="23254" y="23070"/>
                </a:lnTo>
                <a:lnTo>
                  <a:pt x="24046" y="22444"/>
                </a:lnTo>
                <a:lnTo>
                  <a:pt x="24856" y="21855"/>
                </a:lnTo>
                <a:lnTo>
                  <a:pt x="25703" y="21265"/>
                </a:lnTo>
                <a:lnTo>
                  <a:pt x="26550" y="20713"/>
                </a:lnTo>
                <a:lnTo>
                  <a:pt x="27415" y="20179"/>
                </a:lnTo>
                <a:lnTo>
                  <a:pt x="28299" y="19682"/>
                </a:lnTo>
                <a:lnTo>
                  <a:pt x="29164" y="19203"/>
                </a:lnTo>
                <a:lnTo>
                  <a:pt x="30048" y="18743"/>
                </a:lnTo>
                <a:lnTo>
                  <a:pt x="30913" y="18320"/>
                </a:lnTo>
                <a:lnTo>
                  <a:pt x="31760" y="17896"/>
                </a:lnTo>
                <a:lnTo>
                  <a:pt x="32607" y="17528"/>
                </a:lnTo>
                <a:lnTo>
                  <a:pt x="33417" y="17160"/>
                </a:lnTo>
                <a:lnTo>
                  <a:pt x="34209" y="16828"/>
                </a:lnTo>
                <a:lnTo>
                  <a:pt x="34982" y="16515"/>
                </a:lnTo>
                <a:lnTo>
                  <a:pt x="36400" y="15963"/>
                </a:lnTo>
                <a:lnTo>
                  <a:pt x="37652" y="15521"/>
                </a:lnTo>
                <a:lnTo>
                  <a:pt x="38683" y="15171"/>
                </a:lnTo>
                <a:lnTo>
                  <a:pt x="39456" y="14913"/>
                </a:lnTo>
                <a:lnTo>
                  <a:pt x="40138" y="14729"/>
                </a:lnTo>
                <a:close/>
                <a:moveTo>
                  <a:pt x="0" y="0"/>
                </a:moveTo>
                <a:lnTo>
                  <a:pt x="0" y="53026"/>
                </a:lnTo>
                <a:lnTo>
                  <a:pt x="94268" y="53026"/>
                </a:lnTo>
                <a:lnTo>
                  <a:pt x="94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528548" y="1071451"/>
            <a:ext cx="1164582" cy="1832524"/>
          </a:xfrm>
          <a:custGeom>
            <a:avLst/>
            <a:gdLst/>
            <a:ahLst/>
            <a:cxnLst/>
            <a:rect l="l" t="t" r="r" b="b"/>
            <a:pathLst>
              <a:path w="12006" h="18892" extrusionOk="0">
                <a:moveTo>
                  <a:pt x="2063" y="1"/>
                </a:moveTo>
                <a:lnTo>
                  <a:pt x="1934" y="369"/>
                </a:lnTo>
                <a:lnTo>
                  <a:pt x="1768" y="793"/>
                </a:lnTo>
                <a:lnTo>
                  <a:pt x="1584" y="1363"/>
                </a:lnTo>
                <a:lnTo>
                  <a:pt x="1345" y="2063"/>
                </a:lnTo>
                <a:lnTo>
                  <a:pt x="1106" y="2873"/>
                </a:lnTo>
                <a:lnTo>
                  <a:pt x="866" y="3794"/>
                </a:lnTo>
                <a:lnTo>
                  <a:pt x="627" y="4770"/>
                </a:lnTo>
                <a:lnTo>
                  <a:pt x="406" y="5819"/>
                </a:lnTo>
                <a:lnTo>
                  <a:pt x="314" y="6353"/>
                </a:lnTo>
                <a:lnTo>
                  <a:pt x="222" y="6905"/>
                </a:lnTo>
                <a:lnTo>
                  <a:pt x="148" y="7458"/>
                </a:lnTo>
                <a:lnTo>
                  <a:pt x="93" y="8028"/>
                </a:lnTo>
                <a:lnTo>
                  <a:pt x="38" y="8599"/>
                </a:lnTo>
                <a:lnTo>
                  <a:pt x="19" y="9152"/>
                </a:lnTo>
                <a:lnTo>
                  <a:pt x="1" y="9722"/>
                </a:lnTo>
                <a:lnTo>
                  <a:pt x="1" y="10275"/>
                </a:lnTo>
                <a:lnTo>
                  <a:pt x="38" y="10845"/>
                </a:lnTo>
                <a:lnTo>
                  <a:pt x="93" y="11379"/>
                </a:lnTo>
                <a:lnTo>
                  <a:pt x="167" y="11932"/>
                </a:lnTo>
                <a:lnTo>
                  <a:pt x="259" y="12447"/>
                </a:lnTo>
                <a:lnTo>
                  <a:pt x="388" y="12963"/>
                </a:lnTo>
                <a:lnTo>
                  <a:pt x="535" y="13478"/>
                </a:lnTo>
                <a:lnTo>
                  <a:pt x="682" y="13865"/>
                </a:lnTo>
                <a:lnTo>
                  <a:pt x="848" y="14233"/>
                </a:lnTo>
                <a:lnTo>
                  <a:pt x="1032" y="14583"/>
                </a:lnTo>
                <a:lnTo>
                  <a:pt x="1216" y="14914"/>
                </a:lnTo>
                <a:lnTo>
                  <a:pt x="1419" y="15227"/>
                </a:lnTo>
                <a:lnTo>
                  <a:pt x="1640" y="15522"/>
                </a:lnTo>
                <a:lnTo>
                  <a:pt x="1860" y="15798"/>
                </a:lnTo>
                <a:lnTo>
                  <a:pt x="2100" y="16074"/>
                </a:lnTo>
                <a:lnTo>
                  <a:pt x="2339" y="16314"/>
                </a:lnTo>
                <a:lnTo>
                  <a:pt x="2597" y="16553"/>
                </a:lnTo>
                <a:lnTo>
                  <a:pt x="2855" y="16774"/>
                </a:lnTo>
                <a:lnTo>
                  <a:pt x="3112" y="16995"/>
                </a:lnTo>
                <a:lnTo>
                  <a:pt x="3389" y="17179"/>
                </a:lnTo>
                <a:lnTo>
                  <a:pt x="3665" y="17363"/>
                </a:lnTo>
                <a:lnTo>
                  <a:pt x="3941" y="17529"/>
                </a:lnTo>
                <a:lnTo>
                  <a:pt x="4217" y="17695"/>
                </a:lnTo>
                <a:lnTo>
                  <a:pt x="4770" y="17971"/>
                </a:lnTo>
                <a:lnTo>
                  <a:pt x="5322" y="18192"/>
                </a:lnTo>
                <a:lnTo>
                  <a:pt x="5856" y="18394"/>
                </a:lnTo>
                <a:lnTo>
                  <a:pt x="6371" y="18542"/>
                </a:lnTo>
                <a:lnTo>
                  <a:pt x="6850" y="18670"/>
                </a:lnTo>
                <a:lnTo>
                  <a:pt x="7292" y="18781"/>
                </a:lnTo>
                <a:lnTo>
                  <a:pt x="7679" y="18836"/>
                </a:lnTo>
                <a:lnTo>
                  <a:pt x="8010" y="18891"/>
                </a:lnTo>
                <a:lnTo>
                  <a:pt x="4015" y="5727"/>
                </a:lnTo>
                <a:lnTo>
                  <a:pt x="9041" y="18560"/>
                </a:lnTo>
                <a:lnTo>
                  <a:pt x="9262" y="18321"/>
                </a:lnTo>
                <a:lnTo>
                  <a:pt x="9538" y="18026"/>
                </a:lnTo>
                <a:lnTo>
                  <a:pt x="9814" y="17695"/>
                </a:lnTo>
                <a:lnTo>
                  <a:pt x="10109" y="17290"/>
                </a:lnTo>
                <a:lnTo>
                  <a:pt x="10422" y="16866"/>
                </a:lnTo>
                <a:lnTo>
                  <a:pt x="10735" y="16369"/>
                </a:lnTo>
                <a:lnTo>
                  <a:pt x="11029" y="15853"/>
                </a:lnTo>
                <a:lnTo>
                  <a:pt x="11287" y="15283"/>
                </a:lnTo>
                <a:lnTo>
                  <a:pt x="11416" y="14988"/>
                </a:lnTo>
                <a:lnTo>
                  <a:pt x="11527" y="14693"/>
                </a:lnTo>
                <a:lnTo>
                  <a:pt x="11637" y="14362"/>
                </a:lnTo>
                <a:lnTo>
                  <a:pt x="11729" y="14049"/>
                </a:lnTo>
                <a:lnTo>
                  <a:pt x="11821" y="13718"/>
                </a:lnTo>
                <a:lnTo>
                  <a:pt x="11895" y="13386"/>
                </a:lnTo>
                <a:lnTo>
                  <a:pt x="11950" y="13036"/>
                </a:lnTo>
                <a:lnTo>
                  <a:pt x="11987" y="12687"/>
                </a:lnTo>
                <a:lnTo>
                  <a:pt x="12005" y="12318"/>
                </a:lnTo>
                <a:lnTo>
                  <a:pt x="12005" y="11950"/>
                </a:lnTo>
                <a:lnTo>
                  <a:pt x="12005" y="11582"/>
                </a:lnTo>
                <a:lnTo>
                  <a:pt x="11968" y="11214"/>
                </a:lnTo>
                <a:lnTo>
                  <a:pt x="11913" y="10827"/>
                </a:lnTo>
                <a:lnTo>
                  <a:pt x="11821" y="10440"/>
                </a:lnTo>
                <a:lnTo>
                  <a:pt x="11729" y="10035"/>
                </a:lnTo>
                <a:lnTo>
                  <a:pt x="11600" y="9649"/>
                </a:lnTo>
                <a:lnTo>
                  <a:pt x="11416" y="9152"/>
                </a:lnTo>
                <a:lnTo>
                  <a:pt x="11195" y="8673"/>
                </a:lnTo>
                <a:lnTo>
                  <a:pt x="10956" y="8194"/>
                </a:lnTo>
                <a:lnTo>
                  <a:pt x="10680" y="7715"/>
                </a:lnTo>
                <a:lnTo>
                  <a:pt x="10367" y="7255"/>
                </a:lnTo>
                <a:lnTo>
                  <a:pt x="10054" y="6813"/>
                </a:lnTo>
                <a:lnTo>
                  <a:pt x="9704" y="6353"/>
                </a:lnTo>
                <a:lnTo>
                  <a:pt x="9354" y="5930"/>
                </a:lnTo>
                <a:lnTo>
                  <a:pt x="8967" y="5506"/>
                </a:lnTo>
                <a:lnTo>
                  <a:pt x="8581" y="5083"/>
                </a:lnTo>
                <a:lnTo>
                  <a:pt x="8194" y="4678"/>
                </a:lnTo>
                <a:lnTo>
                  <a:pt x="7789" y="4291"/>
                </a:lnTo>
                <a:lnTo>
                  <a:pt x="7384" y="3904"/>
                </a:lnTo>
                <a:lnTo>
                  <a:pt x="6979" y="3536"/>
                </a:lnTo>
                <a:lnTo>
                  <a:pt x="6150" y="2855"/>
                </a:lnTo>
                <a:lnTo>
                  <a:pt x="5359" y="2229"/>
                </a:lnTo>
                <a:lnTo>
                  <a:pt x="4604" y="1676"/>
                </a:lnTo>
                <a:lnTo>
                  <a:pt x="3923" y="1179"/>
                </a:lnTo>
                <a:lnTo>
                  <a:pt x="3297" y="774"/>
                </a:lnTo>
                <a:lnTo>
                  <a:pt x="2799" y="443"/>
                </a:lnTo>
                <a:lnTo>
                  <a:pt x="2413" y="204"/>
                </a:lnTo>
                <a:lnTo>
                  <a:pt x="20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1192991" y="0"/>
            <a:ext cx="2343229" cy="1357321"/>
          </a:xfrm>
          <a:custGeom>
            <a:avLst/>
            <a:gdLst/>
            <a:ahLst/>
            <a:cxnLst/>
            <a:rect l="l" t="t" r="r" b="b"/>
            <a:pathLst>
              <a:path w="24157" h="13993" extrusionOk="0">
                <a:moveTo>
                  <a:pt x="147" y="0"/>
                </a:moveTo>
                <a:lnTo>
                  <a:pt x="92" y="479"/>
                </a:lnTo>
                <a:lnTo>
                  <a:pt x="37" y="939"/>
                </a:lnTo>
                <a:lnTo>
                  <a:pt x="18" y="1436"/>
                </a:lnTo>
                <a:lnTo>
                  <a:pt x="0" y="1915"/>
                </a:lnTo>
                <a:lnTo>
                  <a:pt x="18" y="2541"/>
                </a:lnTo>
                <a:lnTo>
                  <a:pt x="55" y="3148"/>
                </a:lnTo>
                <a:lnTo>
                  <a:pt x="147" y="3756"/>
                </a:lnTo>
                <a:lnTo>
                  <a:pt x="239" y="4345"/>
                </a:lnTo>
                <a:lnTo>
                  <a:pt x="387" y="4934"/>
                </a:lnTo>
                <a:lnTo>
                  <a:pt x="534" y="5505"/>
                </a:lnTo>
                <a:lnTo>
                  <a:pt x="737" y="6076"/>
                </a:lnTo>
                <a:lnTo>
                  <a:pt x="957" y="6610"/>
                </a:lnTo>
                <a:lnTo>
                  <a:pt x="1197" y="7144"/>
                </a:lnTo>
                <a:lnTo>
                  <a:pt x="1455" y="7678"/>
                </a:lnTo>
                <a:lnTo>
                  <a:pt x="1749" y="8175"/>
                </a:lnTo>
                <a:lnTo>
                  <a:pt x="2062" y="8672"/>
                </a:lnTo>
                <a:lnTo>
                  <a:pt x="2394" y="9132"/>
                </a:lnTo>
                <a:lnTo>
                  <a:pt x="2762" y="9592"/>
                </a:lnTo>
                <a:lnTo>
                  <a:pt x="3130" y="10034"/>
                </a:lnTo>
                <a:lnTo>
                  <a:pt x="3535" y="10458"/>
                </a:lnTo>
                <a:lnTo>
                  <a:pt x="3959" y="10863"/>
                </a:lnTo>
                <a:lnTo>
                  <a:pt x="4400" y="11231"/>
                </a:lnTo>
                <a:lnTo>
                  <a:pt x="4861" y="11599"/>
                </a:lnTo>
                <a:lnTo>
                  <a:pt x="5321" y="11931"/>
                </a:lnTo>
                <a:lnTo>
                  <a:pt x="5818" y="12244"/>
                </a:lnTo>
                <a:lnTo>
                  <a:pt x="6315" y="12538"/>
                </a:lnTo>
                <a:lnTo>
                  <a:pt x="6849" y="12796"/>
                </a:lnTo>
                <a:lnTo>
                  <a:pt x="7383" y="13035"/>
                </a:lnTo>
                <a:lnTo>
                  <a:pt x="7917" y="13256"/>
                </a:lnTo>
                <a:lnTo>
                  <a:pt x="8488" y="13459"/>
                </a:lnTo>
                <a:lnTo>
                  <a:pt x="9059" y="13606"/>
                </a:lnTo>
                <a:lnTo>
                  <a:pt x="9648" y="13754"/>
                </a:lnTo>
                <a:lnTo>
                  <a:pt x="10237" y="13846"/>
                </a:lnTo>
                <a:lnTo>
                  <a:pt x="10845" y="13938"/>
                </a:lnTo>
                <a:lnTo>
                  <a:pt x="11452" y="13974"/>
                </a:lnTo>
                <a:lnTo>
                  <a:pt x="12078" y="13993"/>
                </a:lnTo>
                <a:lnTo>
                  <a:pt x="12704" y="13974"/>
                </a:lnTo>
                <a:lnTo>
                  <a:pt x="13312" y="13938"/>
                </a:lnTo>
                <a:lnTo>
                  <a:pt x="13919" y="13846"/>
                </a:lnTo>
                <a:lnTo>
                  <a:pt x="14508" y="13754"/>
                </a:lnTo>
                <a:lnTo>
                  <a:pt x="15098" y="13606"/>
                </a:lnTo>
                <a:lnTo>
                  <a:pt x="15668" y="13459"/>
                </a:lnTo>
                <a:lnTo>
                  <a:pt x="16239" y="13256"/>
                </a:lnTo>
                <a:lnTo>
                  <a:pt x="16773" y="13035"/>
                </a:lnTo>
                <a:lnTo>
                  <a:pt x="17307" y="12796"/>
                </a:lnTo>
                <a:lnTo>
                  <a:pt x="17841" y="12538"/>
                </a:lnTo>
                <a:lnTo>
                  <a:pt x="18338" y="12244"/>
                </a:lnTo>
                <a:lnTo>
                  <a:pt x="18835" y="11931"/>
                </a:lnTo>
                <a:lnTo>
                  <a:pt x="19296" y="11599"/>
                </a:lnTo>
                <a:lnTo>
                  <a:pt x="19756" y="11231"/>
                </a:lnTo>
                <a:lnTo>
                  <a:pt x="20198" y="10863"/>
                </a:lnTo>
                <a:lnTo>
                  <a:pt x="20621" y="10458"/>
                </a:lnTo>
                <a:lnTo>
                  <a:pt x="21026" y="10034"/>
                </a:lnTo>
                <a:lnTo>
                  <a:pt x="21394" y="9592"/>
                </a:lnTo>
                <a:lnTo>
                  <a:pt x="21763" y="9132"/>
                </a:lnTo>
                <a:lnTo>
                  <a:pt x="22094" y="8672"/>
                </a:lnTo>
                <a:lnTo>
                  <a:pt x="22407" y="8175"/>
                </a:lnTo>
                <a:lnTo>
                  <a:pt x="22702" y="7678"/>
                </a:lnTo>
                <a:lnTo>
                  <a:pt x="22959" y="7144"/>
                </a:lnTo>
                <a:lnTo>
                  <a:pt x="23199" y="6610"/>
                </a:lnTo>
                <a:lnTo>
                  <a:pt x="23420" y="6076"/>
                </a:lnTo>
                <a:lnTo>
                  <a:pt x="23622" y="5505"/>
                </a:lnTo>
                <a:lnTo>
                  <a:pt x="23770" y="4934"/>
                </a:lnTo>
                <a:lnTo>
                  <a:pt x="23917" y="4345"/>
                </a:lnTo>
                <a:lnTo>
                  <a:pt x="24009" y="3756"/>
                </a:lnTo>
                <a:lnTo>
                  <a:pt x="24101" y="3148"/>
                </a:lnTo>
                <a:lnTo>
                  <a:pt x="24138" y="2541"/>
                </a:lnTo>
                <a:lnTo>
                  <a:pt x="24156" y="1915"/>
                </a:lnTo>
                <a:lnTo>
                  <a:pt x="24138" y="1436"/>
                </a:lnTo>
                <a:lnTo>
                  <a:pt x="24119" y="939"/>
                </a:lnTo>
                <a:lnTo>
                  <a:pt x="24064" y="479"/>
                </a:lnTo>
                <a:lnTo>
                  <a:pt x="2400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0" y="3350346"/>
            <a:ext cx="1257314" cy="1793142"/>
          </a:xfrm>
          <a:custGeom>
            <a:avLst/>
            <a:gdLst/>
            <a:ahLst/>
            <a:cxnLst/>
            <a:rect l="l" t="t" r="r" b="b"/>
            <a:pathLst>
              <a:path w="12962" h="18486" extrusionOk="0">
                <a:moveTo>
                  <a:pt x="2633" y="0"/>
                </a:moveTo>
                <a:lnTo>
                  <a:pt x="2246" y="37"/>
                </a:lnTo>
                <a:lnTo>
                  <a:pt x="1860" y="74"/>
                </a:lnTo>
                <a:lnTo>
                  <a:pt x="1473" y="129"/>
                </a:lnTo>
                <a:lnTo>
                  <a:pt x="1105" y="184"/>
                </a:lnTo>
                <a:lnTo>
                  <a:pt x="718" y="258"/>
                </a:lnTo>
                <a:lnTo>
                  <a:pt x="368" y="368"/>
                </a:lnTo>
                <a:lnTo>
                  <a:pt x="0" y="461"/>
                </a:lnTo>
                <a:lnTo>
                  <a:pt x="0" y="18486"/>
                </a:lnTo>
                <a:lnTo>
                  <a:pt x="8101" y="18486"/>
                </a:lnTo>
                <a:lnTo>
                  <a:pt x="8635" y="18136"/>
                </a:lnTo>
                <a:lnTo>
                  <a:pt x="9151" y="17767"/>
                </a:lnTo>
                <a:lnTo>
                  <a:pt x="9629" y="17362"/>
                </a:lnTo>
                <a:lnTo>
                  <a:pt x="10090" y="16921"/>
                </a:lnTo>
                <a:lnTo>
                  <a:pt x="10513" y="16460"/>
                </a:lnTo>
                <a:lnTo>
                  <a:pt x="10918" y="15982"/>
                </a:lnTo>
                <a:lnTo>
                  <a:pt x="11286" y="15466"/>
                </a:lnTo>
                <a:lnTo>
                  <a:pt x="11618" y="14932"/>
                </a:lnTo>
                <a:lnTo>
                  <a:pt x="11931" y="14361"/>
                </a:lnTo>
                <a:lnTo>
                  <a:pt x="12189" y="13791"/>
                </a:lnTo>
                <a:lnTo>
                  <a:pt x="12428" y="13183"/>
                </a:lnTo>
                <a:lnTo>
                  <a:pt x="12612" y="12557"/>
                </a:lnTo>
                <a:lnTo>
                  <a:pt x="12759" y="11931"/>
                </a:lnTo>
                <a:lnTo>
                  <a:pt x="12870" y="11287"/>
                </a:lnTo>
                <a:lnTo>
                  <a:pt x="12907" y="10955"/>
                </a:lnTo>
                <a:lnTo>
                  <a:pt x="12943" y="10624"/>
                </a:lnTo>
                <a:lnTo>
                  <a:pt x="12962" y="10274"/>
                </a:lnTo>
                <a:lnTo>
                  <a:pt x="12962" y="9943"/>
                </a:lnTo>
                <a:lnTo>
                  <a:pt x="12943" y="9427"/>
                </a:lnTo>
                <a:lnTo>
                  <a:pt x="12907" y="8930"/>
                </a:lnTo>
                <a:lnTo>
                  <a:pt x="12851" y="8433"/>
                </a:lnTo>
                <a:lnTo>
                  <a:pt x="12759" y="7936"/>
                </a:lnTo>
                <a:lnTo>
                  <a:pt x="12649" y="7457"/>
                </a:lnTo>
                <a:lnTo>
                  <a:pt x="12520" y="6978"/>
                </a:lnTo>
                <a:lnTo>
                  <a:pt x="12354" y="6518"/>
                </a:lnTo>
                <a:lnTo>
                  <a:pt x="12189" y="6076"/>
                </a:lnTo>
                <a:lnTo>
                  <a:pt x="11986" y="5634"/>
                </a:lnTo>
                <a:lnTo>
                  <a:pt x="11765" y="5211"/>
                </a:lnTo>
                <a:lnTo>
                  <a:pt x="11526" y="4787"/>
                </a:lnTo>
                <a:lnTo>
                  <a:pt x="11268" y="4382"/>
                </a:lnTo>
                <a:lnTo>
                  <a:pt x="10992" y="3996"/>
                </a:lnTo>
                <a:lnTo>
                  <a:pt x="10697" y="3627"/>
                </a:lnTo>
                <a:lnTo>
                  <a:pt x="10384" y="3259"/>
                </a:lnTo>
                <a:lnTo>
                  <a:pt x="10053" y="2909"/>
                </a:lnTo>
                <a:lnTo>
                  <a:pt x="9703" y="2578"/>
                </a:lnTo>
                <a:lnTo>
                  <a:pt x="9335" y="2265"/>
                </a:lnTo>
                <a:lnTo>
                  <a:pt x="8967" y="1970"/>
                </a:lnTo>
                <a:lnTo>
                  <a:pt x="8580" y="1694"/>
                </a:lnTo>
                <a:lnTo>
                  <a:pt x="8175" y="1436"/>
                </a:lnTo>
                <a:lnTo>
                  <a:pt x="7751" y="1197"/>
                </a:lnTo>
                <a:lnTo>
                  <a:pt x="7328" y="976"/>
                </a:lnTo>
                <a:lnTo>
                  <a:pt x="6886" y="774"/>
                </a:lnTo>
                <a:lnTo>
                  <a:pt x="6444" y="608"/>
                </a:lnTo>
                <a:lnTo>
                  <a:pt x="5984" y="442"/>
                </a:lnTo>
                <a:lnTo>
                  <a:pt x="5505" y="313"/>
                </a:lnTo>
                <a:lnTo>
                  <a:pt x="5026" y="203"/>
                </a:lnTo>
                <a:lnTo>
                  <a:pt x="4529" y="111"/>
                </a:lnTo>
                <a:lnTo>
                  <a:pt x="4032" y="55"/>
                </a:lnTo>
                <a:lnTo>
                  <a:pt x="3535" y="19"/>
                </a:lnTo>
                <a:lnTo>
                  <a:pt x="30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4320075" y="1694175"/>
            <a:ext cx="43668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⊶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⊸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3822000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6325498" y="1725900"/>
            <a:ext cx="2361300" cy="3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3822000" y="8932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1"/>
          </p:nvPr>
        </p:nvSpPr>
        <p:spPr>
          <a:xfrm>
            <a:off x="3822000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2"/>
          </p:nvPr>
        </p:nvSpPr>
        <p:spPr>
          <a:xfrm>
            <a:off x="5448638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3"/>
          </p:nvPr>
        </p:nvSpPr>
        <p:spPr>
          <a:xfrm>
            <a:off x="7075276" y="1777175"/>
            <a:ext cx="1547400" cy="29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9143954" cy="5143389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2007373" y="2801981"/>
            <a:ext cx="1494925" cy="90731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 rot="758744">
            <a:off x="1198314" y="3395329"/>
            <a:ext cx="582376" cy="869781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1993115" y="0"/>
            <a:ext cx="1828888" cy="1393078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1793105" y="4243274"/>
            <a:ext cx="1271637" cy="900137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0" y="2907418"/>
            <a:ext cx="971624" cy="1607346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>
            <a:off x="0" y="0"/>
            <a:ext cx="9144093" cy="5143522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0"/>
          <p:cNvSpPr/>
          <p:nvPr/>
        </p:nvSpPr>
        <p:spPr>
          <a:xfrm>
            <a:off x="1650244" y="3237827"/>
            <a:ext cx="930521" cy="1355672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0"/>
          <p:cNvSpPr/>
          <p:nvPr/>
        </p:nvSpPr>
        <p:spPr>
          <a:xfrm>
            <a:off x="0" y="2514602"/>
            <a:ext cx="1378855" cy="1907408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0"/>
          <p:cNvSpPr/>
          <p:nvPr/>
        </p:nvSpPr>
        <p:spPr>
          <a:xfrm>
            <a:off x="2114578" y="0"/>
            <a:ext cx="1107352" cy="96447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_2">
    <p:bg>
      <p:bgPr>
        <a:solidFill>
          <a:schemeClr val="accen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4" name="Google Shape;94;p12"/>
          <p:cNvSpPr/>
          <p:nvPr/>
        </p:nvSpPr>
        <p:spPr>
          <a:xfrm rot="3560713">
            <a:off x="7919979" y="4139908"/>
            <a:ext cx="1129759" cy="68568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2"/>
          <p:cNvSpPr/>
          <p:nvPr/>
        </p:nvSpPr>
        <p:spPr>
          <a:xfrm rot="1619439">
            <a:off x="7518911" y="3963338"/>
            <a:ext cx="440102" cy="657294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2"/>
          <p:cNvSpPr/>
          <p:nvPr/>
        </p:nvSpPr>
        <p:spPr>
          <a:xfrm rot="-5564790">
            <a:off x="1156803" y="211500"/>
            <a:ext cx="672035" cy="536827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2"/>
          <p:cNvSpPr/>
          <p:nvPr/>
        </p:nvSpPr>
        <p:spPr>
          <a:xfrm rot="8585060">
            <a:off x="241104" y="264328"/>
            <a:ext cx="975659" cy="1597185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1B148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320075" y="1694182"/>
            <a:ext cx="4366800" cy="30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300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o-mate.vercel.app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openxmlformats.org/officeDocument/2006/relationships/hyperlink" Target="http://unsplash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dosi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hyperlink" Target="http://www.1001fonts.com/pontano-sans-font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ctrTitle"/>
          </p:nvPr>
        </p:nvSpPr>
        <p:spPr>
          <a:xfrm>
            <a:off x="4763641" y="178539"/>
            <a:ext cx="2273139" cy="7343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Mate</a:t>
            </a:r>
            <a:endParaRPr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9" name="Google Shape;109;p14"/>
          <p:cNvPicPr preferRelativeResize="0"/>
          <p:nvPr/>
        </p:nvPicPr>
        <p:blipFill rotWithShape="1">
          <a:blip r:embed="rId3">
            <a:alphaModFix/>
          </a:blip>
          <a:srcRect l="932" r="942"/>
          <a:stretch/>
        </p:blipFill>
        <p:spPr>
          <a:xfrm>
            <a:off x="224471" y="446550"/>
            <a:ext cx="4608989" cy="4696974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Google Shape;116;p15">
            <a:extLst>
              <a:ext uri="{FF2B5EF4-FFF2-40B4-BE49-F238E27FC236}">
                <a16:creationId xmlns:a16="http://schemas.microsoft.com/office/drawing/2014/main" id="{ED6698BB-49ED-90A1-3713-606C35029E56}"/>
              </a:ext>
            </a:extLst>
          </p:cNvPr>
          <p:cNvSpPr txBox="1">
            <a:spLocks/>
          </p:cNvSpPr>
          <p:nvPr/>
        </p:nvSpPr>
        <p:spPr>
          <a:xfrm>
            <a:off x="4916383" y="1110163"/>
            <a:ext cx="3795542" cy="3057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rgbClr val="484F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E-Commerce</a:t>
            </a:r>
            <a:endParaRPr lang="en-US" sz="1600" dirty="0">
              <a:solidFill>
                <a:srgbClr val="484F5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en-US" sz="1200" dirty="0">
              <a:solidFill>
                <a:srgbClr val="484F56"/>
              </a:solidFill>
            </a:endParaRPr>
          </a:p>
          <a:p>
            <a:pPr algn="just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Diseñado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venta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Mate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internet a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través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Plataforma digital y de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fácil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acceso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usuarios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en-US" sz="1200" dirty="0">
              <a:solidFill>
                <a:srgbClr val="484F56"/>
              </a:solidFill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600" b="1" dirty="0" err="1">
                <a:solidFill>
                  <a:srgbClr val="484F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</a:t>
            </a:r>
            <a:endParaRPr lang="en-US" sz="1200" b="1" dirty="0">
              <a:solidFill>
                <a:srgbClr val="484F5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en-US" sz="1200" dirty="0">
              <a:solidFill>
                <a:srgbClr val="484F56"/>
              </a:solidFill>
            </a:endParaRPr>
          </a:p>
          <a:p>
            <a:pPr algn="just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Brindar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clientes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potenciales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 medio digital que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permita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mostrar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los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difrentes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productos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ofrecidos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las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entidades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comerciales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 lo </a:t>
            </a:r>
            <a:r>
              <a:rPr lang="en-US" sz="12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adopten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endParaRPr lang="en-US" sz="1200" dirty="0">
              <a:solidFill>
                <a:srgbClr val="484F56"/>
              </a:solidFill>
            </a:endParaRPr>
          </a:p>
        </p:txBody>
      </p:sp>
      <p:sp>
        <p:nvSpPr>
          <p:cNvPr id="3" name="Google Shape;117;p15">
            <a:extLst>
              <a:ext uri="{FF2B5EF4-FFF2-40B4-BE49-F238E27FC236}">
                <a16:creationId xmlns:a16="http://schemas.microsoft.com/office/drawing/2014/main" id="{475830C3-9BD6-AD33-F5B5-AF41C5317DCB}"/>
              </a:ext>
            </a:extLst>
          </p:cNvPr>
          <p:cNvSpPr txBox="1">
            <a:spLocks/>
          </p:cNvSpPr>
          <p:nvPr/>
        </p:nvSpPr>
        <p:spPr>
          <a:xfrm>
            <a:off x="4973090" y="4291781"/>
            <a:ext cx="4127381" cy="250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51B148"/>
                </a:solidFill>
              </a:rPr>
              <a:t>Para </a:t>
            </a:r>
            <a:r>
              <a:rPr lang="en-US" sz="1200" dirty="0" err="1">
                <a:solidFill>
                  <a:srgbClr val="51B148"/>
                </a:solidFill>
              </a:rPr>
              <a:t>ingresar</a:t>
            </a:r>
            <a:r>
              <a:rPr lang="en-US" sz="1200" dirty="0">
                <a:solidFill>
                  <a:srgbClr val="51B148"/>
                </a:solidFill>
              </a:rPr>
              <a:t> a la </a:t>
            </a:r>
            <a:r>
              <a:rPr lang="en-US" sz="1200" dirty="0" err="1">
                <a:solidFill>
                  <a:srgbClr val="51B148"/>
                </a:solidFill>
              </a:rPr>
              <a:t>página</a:t>
            </a:r>
            <a:r>
              <a:rPr lang="en-US" sz="1200" dirty="0">
                <a:solidFill>
                  <a:srgbClr val="51B148"/>
                </a:solidFill>
              </a:rPr>
              <a:t>, </a:t>
            </a:r>
            <a:r>
              <a:rPr lang="en-US" sz="1200" dirty="0" err="1">
                <a:solidFill>
                  <a:srgbClr val="51B148"/>
                </a:solidFill>
              </a:rPr>
              <a:t>clic</a:t>
            </a:r>
            <a:r>
              <a:rPr lang="en-US" sz="1200" dirty="0">
                <a:solidFill>
                  <a:srgbClr val="51B148"/>
                </a:solidFill>
              </a:rPr>
              <a:t> </a:t>
            </a:r>
            <a:r>
              <a:rPr lang="en-US" sz="1200" b="1" dirty="0" err="1">
                <a:solidFill>
                  <a:srgbClr val="51B148"/>
                </a:solidFill>
                <a:hlinkClick r:id="rId4"/>
              </a:rPr>
              <a:t>aquí</a:t>
            </a:r>
            <a:endParaRPr lang="en-US" sz="1200" b="1" dirty="0">
              <a:solidFill>
                <a:srgbClr val="51B148"/>
              </a:solidFill>
            </a:endParaRPr>
          </a:p>
          <a:p>
            <a:endParaRPr lang="en-US" sz="1200" dirty="0">
              <a:solidFill>
                <a:srgbClr val="51B14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C0B4C8C-0975-B959-CC78-1F7905173F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F71A28-1CD2-5344-5F44-1313E62EB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458" y="117987"/>
            <a:ext cx="7477006" cy="3502742"/>
          </a:xfrm>
          <a:prstGeom prst="rect">
            <a:avLst/>
          </a:prstGeom>
        </p:spPr>
      </p:pic>
      <p:sp>
        <p:nvSpPr>
          <p:cNvPr id="6" name="Google Shape;579;p46">
            <a:extLst>
              <a:ext uri="{FF2B5EF4-FFF2-40B4-BE49-F238E27FC236}">
                <a16:creationId xmlns:a16="http://schemas.microsoft.com/office/drawing/2014/main" id="{F6FB7792-9A78-A9E2-192B-F678D091E311}"/>
              </a:ext>
            </a:extLst>
          </p:cNvPr>
          <p:cNvSpPr txBox="1"/>
          <p:nvPr/>
        </p:nvSpPr>
        <p:spPr>
          <a:xfrm>
            <a:off x="2621743" y="3946325"/>
            <a:ext cx="6302517" cy="114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ntano Sans"/>
                <a:ea typeface="Pontano Sans"/>
                <a:cs typeface="Pontano Sans"/>
                <a:sym typeface="Pontano Sans"/>
              </a:rPr>
              <a:t>El video:</a:t>
            </a:r>
          </a:p>
          <a:p>
            <a:pPr marL="627063" lvl="8" indent="-265113" algn="just"/>
            <a:r>
              <a:rPr lang="en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	- Se puede alojar en youtube u otra plataforma para mejorar el rendimiento.</a:t>
            </a:r>
          </a:p>
          <a:p>
            <a:pPr marL="627063" lvl="0" indent="-265113" algn="just" rtl="0">
              <a:spcBef>
                <a:spcPts val="0"/>
              </a:spcBef>
              <a:spcAft>
                <a:spcPts val="0"/>
              </a:spcAft>
            </a:pPr>
            <a:r>
              <a:rPr lang="en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	- Los mensajes pueden ser más pequeños.</a:t>
            </a:r>
          </a:p>
          <a:p>
            <a:pPr marL="627063" lvl="0" indent="-265113" algn="just" rtl="0">
              <a:spcBef>
                <a:spcPts val="0"/>
              </a:spcBef>
              <a:spcAft>
                <a:spcPts val="0"/>
              </a:spcAft>
            </a:pPr>
            <a:r>
              <a:rPr lang="en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	- Mejorar el fondo en la landing.</a:t>
            </a:r>
            <a:endParaRPr sz="1600"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7" name="Google Shape;584;p46">
            <a:extLst>
              <a:ext uri="{FF2B5EF4-FFF2-40B4-BE49-F238E27FC236}">
                <a16:creationId xmlns:a16="http://schemas.microsoft.com/office/drawing/2014/main" id="{4F66B639-E7BE-921E-5985-7D29C0A1AB2E}"/>
              </a:ext>
            </a:extLst>
          </p:cNvPr>
          <p:cNvSpPr txBox="1">
            <a:spLocks/>
          </p:cNvSpPr>
          <p:nvPr/>
        </p:nvSpPr>
        <p:spPr>
          <a:xfrm>
            <a:off x="140536" y="282942"/>
            <a:ext cx="1385922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s-MX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</a:t>
            </a:r>
            <a:r>
              <a:rPr lang="es-MX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endParaRPr lang="es-MX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5789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316680D-5D3A-9950-7C68-F1BC4EC85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E940F7-928F-99E0-1401-71E3C9765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29" y="1535298"/>
            <a:ext cx="7462684" cy="3411353"/>
          </a:xfrm>
          <a:prstGeom prst="rect">
            <a:avLst/>
          </a:prstGeom>
        </p:spPr>
      </p:pic>
      <p:sp>
        <p:nvSpPr>
          <p:cNvPr id="6" name="Google Shape;579;p46">
            <a:extLst>
              <a:ext uri="{FF2B5EF4-FFF2-40B4-BE49-F238E27FC236}">
                <a16:creationId xmlns:a16="http://schemas.microsoft.com/office/drawing/2014/main" id="{8B7AC339-78A1-890A-2869-49A0B7CAF6A9}"/>
              </a:ext>
            </a:extLst>
          </p:cNvPr>
          <p:cNvSpPr txBox="1"/>
          <p:nvPr/>
        </p:nvSpPr>
        <p:spPr>
          <a:xfrm>
            <a:off x="350559" y="136812"/>
            <a:ext cx="8527970" cy="56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ntano Sans"/>
                <a:ea typeface="Pontano Sans"/>
                <a:cs typeface="Pontano Sans"/>
                <a:sym typeface="Pontano Sans"/>
              </a:rPr>
              <a:t>Fondo:</a:t>
            </a:r>
          </a:p>
          <a:p>
            <a:pPr marL="631825" lvl="0" algn="just" rtl="0">
              <a:spcBef>
                <a:spcPts val="0"/>
              </a:spcBef>
              <a:spcAft>
                <a:spcPts val="0"/>
              </a:spcAft>
            </a:pPr>
            <a:r>
              <a:rPr lang="en" sz="12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Colocar una imagen tipo svg que esté fija (Puede ser con unas plantas de Mate  y que cambie de acuerdo al tono claro u oscuro)</a:t>
            </a:r>
          </a:p>
        </p:txBody>
      </p:sp>
      <p:sp>
        <p:nvSpPr>
          <p:cNvPr id="7" name="Globo: línea 6">
            <a:extLst>
              <a:ext uri="{FF2B5EF4-FFF2-40B4-BE49-F238E27FC236}">
                <a16:creationId xmlns:a16="http://schemas.microsoft.com/office/drawing/2014/main" id="{EB5B2ADB-EB08-DD1B-9572-912D5B3CBA36}"/>
              </a:ext>
            </a:extLst>
          </p:cNvPr>
          <p:cNvSpPr/>
          <p:nvPr/>
        </p:nvSpPr>
        <p:spPr>
          <a:xfrm>
            <a:off x="5712178" y="888004"/>
            <a:ext cx="2540000" cy="460498"/>
          </a:xfrm>
          <a:prstGeom prst="borderCallout1">
            <a:avLst>
              <a:gd name="adj1" fmla="val 62876"/>
              <a:gd name="adj2" fmla="val -4333"/>
              <a:gd name="adj3" fmla="val 170840"/>
              <a:gd name="adj4" fmla="val -23607"/>
            </a:avLst>
          </a:prstGeom>
          <a:ln>
            <a:solidFill>
              <a:schemeClr val="tx1">
                <a:lumMod val="50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Quitar botón. No sería necesario si se define un </a:t>
            </a:r>
            <a:r>
              <a:rPr lang="es-MX" sz="1000" dirty="0" err="1"/>
              <a:t>background</a:t>
            </a:r>
            <a:r>
              <a:rPr lang="es-MX" sz="1000" dirty="0"/>
              <a:t> diferente.</a:t>
            </a:r>
          </a:p>
        </p:txBody>
      </p:sp>
      <p:sp>
        <p:nvSpPr>
          <p:cNvPr id="8" name="Globo: línea 7">
            <a:extLst>
              <a:ext uri="{FF2B5EF4-FFF2-40B4-BE49-F238E27FC236}">
                <a16:creationId xmlns:a16="http://schemas.microsoft.com/office/drawing/2014/main" id="{6640A759-0344-3793-1829-C5AC2C7C3C26}"/>
              </a:ext>
            </a:extLst>
          </p:cNvPr>
          <p:cNvSpPr/>
          <p:nvPr/>
        </p:nvSpPr>
        <p:spPr>
          <a:xfrm>
            <a:off x="6183671" y="3659532"/>
            <a:ext cx="2540000" cy="460498"/>
          </a:xfrm>
          <a:prstGeom prst="borderCallout1">
            <a:avLst>
              <a:gd name="adj1" fmla="val 62876"/>
              <a:gd name="adj2" fmla="val -4333"/>
              <a:gd name="adj3" fmla="val 170840"/>
              <a:gd name="adj4" fmla="val -23607"/>
            </a:avLst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Mejorar el branding en las imágenes.</a:t>
            </a:r>
          </a:p>
        </p:txBody>
      </p:sp>
      <p:sp>
        <p:nvSpPr>
          <p:cNvPr id="9" name="Google Shape;584;p46">
            <a:extLst>
              <a:ext uri="{FF2B5EF4-FFF2-40B4-BE49-F238E27FC236}">
                <a16:creationId xmlns:a16="http://schemas.microsoft.com/office/drawing/2014/main" id="{25FAF1FB-59D1-8229-5557-DA8D1CB6A496}"/>
              </a:ext>
            </a:extLst>
          </p:cNvPr>
          <p:cNvSpPr txBox="1">
            <a:spLocks/>
          </p:cNvSpPr>
          <p:nvPr/>
        </p:nvSpPr>
        <p:spPr>
          <a:xfrm>
            <a:off x="7758078" y="4648751"/>
            <a:ext cx="1385922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s-MX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</a:t>
            </a:r>
            <a:r>
              <a:rPr lang="es-MX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endParaRPr lang="es-MX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Globo: línea 1">
            <a:extLst>
              <a:ext uri="{FF2B5EF4-FFF2-40B4-BE49-F238E27FC236}">
                <a16:creationId xmlns:a16="http://schemas.microsoft.com/office/drawing/2014/main" id="{AC613F8F-8957-23AE-490C-F7ADDAC2F925}"/>
              </a:ext>
            </a:extLst>
          </p:cNvPr>
          <p:cNvSpPr/>
          <p:nvPr/>
        </p:nvSpPr>
        <p:spPr>
          <a:xfrm>
            <a:off x="1086738" y="751153"/>
            <a:ext cx="1780640" cy="460498"/>
          </a:xfrm>
          <a:prstGeom prst="borderCallout1">
            <a:avLst>
              <a:gd name="adj1" fmla="val 109453"/>
              <a:gd name="adj2" fmla="val 75223"/>
              <a:gd name="adj3" fmla="val 344893"/>
              <a:gd name="adj4" fmla="val 104083"/>
            </a:avLst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  <a:effectLst>
            <a:outerShdw blurRad="50800" dist="38100" dir="2700000" algn="tl" rotWithShape="0">
              <a:schemeClr val="accent1">
                <a:lumMod val="20000"/>
                <a:lumOff val="8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00" dirty="0"/>
              <a:t>Reducir el tamaño de las </a:t>
            </a:r>
            <a:r>
              <a:rPr lang="es-MX" sz="1000" dirty="0" err="1"/>
              <a:t>cards</a:t>
            </a:r>
            <a:r>
              <a:rPr lang="es-MX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928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09DB4BD-2D51-4063-24B3-5BB742019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29785C-0734-7E49-846B-A4DFDAF46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28" y="282223"/>
            <a:ext cx="4494621" cy="27615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9282C0E-2090-38B8-A7A1-ACCE2DE40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350" y="633124"/>
            <a:ext cx="2899761" cy="717554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CAC1F685-B0B1-089A-DAA0-0E731B6BBAB4}"/>
              </a:ext>
            </a:extLst>
          </p:cNvPr>
          <p:cNvCxnSpPr/>
          <p:nvPr/>
        </p:nvCxnSpPr>
        <p:spPr>
          <a:xfrm>
            <a:off x="3194756" y="991901"/>
            <a:ext cx="232551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chemeClr val="tx1">
                <a:lumMod val="60000"/>
                <a:lumOff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579;p46">
            <a:extLst>
              <a:ext uri="{FF2B5EF4-FFF2-40B4-BE49-F238E27FC236}">
                <a16:creationId xmlns:a16="http://schemas.microsoft.com/office/drawing/2014/main" id="{FC64CD96-690E-C48D-B8A1-3F3F4BD560D6}"/>
              </a:ext>
            </a:extLst>
          </p:cNvPr>
          <p:cNvSpPr txBox="1"/>
          <p:nvPr/>
        </p:nvSpPr>
        <p:spPr>
          <a:xfrm>
            <a:off x="4259316" y="2099733"/>
            <a:ext cx="4180858" cy="51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ntano Sans"/>
                <a:ea typeface="Pontano Sans"/>
                <a:cs typeface="Pontano Sans"/>
                <a:sym typeface="Pontano Sans"/>
              </a:rPr>
              <a:t>Modo Oscuro:</a:t>
            </a:r>
          </a:p>
          <a:p>
            <a:pPr marL="631825" lvl="0" algn="just" rtl="0">
              <a:spcBef>
                <a:spcPts val="0"/>
              </a:spcBef>
              <a:spcAft>
                <a:spcPts val="0"/>
              </a:spcAft>
            </a:pPr>
            <a:r>
              <a:rPr lang="en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No permite ver el detalle.</a:t>
            </a:r>
          </a:p>
        </p:txBody>
      </p:sp>
      <p:sp>
        <p:nvSpPr>
          <p:cNvPr id="11" name="Google Shape;579;p46">
            <a:extLst>
              <a:ext uri="{FF2B5EF4-FFF2-40B4-BE49-F238E27FC236}">
                <a16:creationId xmlns:a16="http://schemas.microsoft.com/office/drawing/2014/main" id="{E0598669-2B39-3867-07D0-E21A32F0063E}"/>
              </a:ext>
            </a:extLst>
          </p:cNvPr>
          <p:cNvSpPr txBox="1"/>
          <p:nvPr/>
        </p:nvSpPr>
        <p:spPr>
          <a:xfrm>
            <a:off x="4259316" y="2784936"/>
            <a:ext cx="4180858" cy="44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ntano Sans"/>
                <a:ea typeface="Pontano Sans"/>
                <a:cs typeface="Pontano Sans"/>
                <a:sym typeface="Pontano Sans"/>
              </a:rPr>
              <a:t>Carrito:</a:t>
            </a:r>
          </a:p>
          <a:p>
            <a:pPr marL="631825" lvl="0" algn="just" rtl="0">
              <a:spcBef>
                <a:spcPts val="0"/>
              </a:spcBef>
              <a:spcAft>
                <a:spcPts val="0"/>
              </a:spcAft>
            </a:pPr>
            <a:r>
              <a:rPr lang="en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Un vez comprado debe vaciarse.</a:t>
            </a:r>
          </a:p>
        </p:txBody>
      </p:sp>
      <p:sp>
        <p:nvSpPr>
          <p:cNvPr id="12" name="Google Shape;579;p46">
            <a:extLst>
              <a:ext uri="{FF2B5EF4-FFF2-40B4-BE49-F238E27FC236}">
                <a16:creationId xmlns:a16="http://schemas.microsoft.com/office/drawing/2014/main" id="{13D162EC-2029-7313-FEA2-47E8E29A05E3}"/>
              </a:ext>
            </a:extLst>
          </p:cNvPr>
          <p:cNvSpPr txBox="1"/>
          <p:nvPr/>
        </p:nvSpPr>
        <p:spPr>
          <a:xfrm>
            <a:off x="4259316" y="3509148"/>
            <a:ext cx="4180858" cy="100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MX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ntano Sans"/>
                <a:ea typeface="Pontano Sans"/>
                <a:cs typeface="Pontano Sans"/>
                <a:sym typeface="Pontano Sans"/>
              </a:rPr>
              <a:t>B</a:t>
            </a:r>
            <a:r>
              <a:rPr lang="en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ntano Sans"/>
                <a:ea typeface="Pontano Sans"/>
                <a:cs typeface="Pontano Sans"/>
                <a:sym typeface="Pontano Sans"/>
              </a:rPr>
              <a:t>otón Delete:</a:t>
            </a:r>
          </a:p>
          <a:p>
            <a:pPr marL="631825" lvl="0" algn="just" rtl="0">
              <a:spcBef>
                <a:spcPts val="0"/>
              </a:spcBef>
              <a:spcAft>
                <a:spcPts val="0"/>
              </a:spcAft>
            </a:pPr>
            <a:r>
              <a:rPr lang="en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Debe ser Quitar.</a:t>
            </a:r>
          </a:p>
          <a:p>
            <a:pPr marL="631825" lvl="0" algn="just" rtl="0">
              <a:spcBef>
                <a:spcPts val="0"/>
              </a:spcBef>
              <a:spcAft>
                <a:spcPts val="0"/>
              </a:spcAft>
            </a:pPr>
            <a:r>
              <a:rPr lang="en" sz="16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Podría considerarse una opción de vaciar carrito.</a:t>
            </a:r>
          </a:p>
        </p:txBody>
      </p:sp>
      <p:sp>
        <p:nvSpPr>
          <p:cNvPr id="13" name="Google Shape;584;p46">
            <a:extLst>
              <a:ext uri="{FF2B5EF4-FFF2-40B4-BE49-F238E27FC236}">
                <a16:creationId xmlns:a16="http://schemas.microsoft.com/office/drawing/2014/main" id="{DA8ABE7F-006A-A90B-E273-3DBAC3605F6A}"/>
              </a:ext>
            </a:extLst>
          </p:cNvPr>
          <p:cNvSpPr txBox="1">
            <a:spLocks/>
          </p:cNvSpPr>
          <p:nvPr/>
        </p:nvSpPr>
        <p:spPr>
          <a:xfrm>
            <a:off x="7681869" y="4680364"/>
            <a:ext cx="1385922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s-MX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</a:t>
            </a:r>
            <a:r>
              <a:rPr lang="es-MX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endParaRPr lang="es-MX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102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C2F99E7-BEE2-DE70-6963-E3758C229A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CE6D91-E958-8D0A-4592-607422AD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569" y="451555"/>
            <a:ext cx="2991872" cy="3788833"/>
          </a:xfrm>
          <a:prstGeom prst="rect">
            <a:avLst/>
          </a:prstGeom>
        </p:spPr>
      </p:pic>
      <p:sp>
        <p:nvSpPr>
          <p:cNvPr id="6" name="Google Shape;579;p46">
            <a:extLst>
              <a:ext uri="{FF2B5EF4-FFF2-40B4-BE49-F238E27FC236}">
                <a16:creationId xmlns:a16="http://schemas.microsoft.com/office/drawing/2014/main" id="{383A1D59-8255-1C7E-664B-0A1AA5B902BA}"/>
              </a:ext>
            </a:extLst>
          </p:cNvPr>
          <p:cNvSpPr txBox="1"/>
          <p:nvPr/>
        </p:nvSpPr>
        <p:spPr>
          <a:xfrm>
            <a:off x="350559" y="214486"/>
            <a:ext cx="5327752" cy="1216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ntano Sans"/>
                <a:ea typeface="Pontano Sans"/>
                <a:cs typeface="Pontano Sans"/>
                <a:sym typeface="Pontano Sans"/>
              </a:rPr>
              <a:t>Uso de Mapa:</a:t>
            </a:r>
          </a:p>
          <a:p>
            <a:pPr marL="631825" lvl="0" algn="just" rtl="0">
              <a:spcBef>
                <a:spcPts val="0"/>
              </a:spcBef>
              <a:spcAft>
                <a:spcPts val="0"/>
              </a:spcAft>
            </a:pPr>
            <a:r>
              <a:rPr lang="en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En el concepto de venta se deben solicitar los datos de la ubicación, como domicilio para ubircarlo en el mapa, quizá colocar esos domicilios.</a:t>
            </a:r>
          </a:p>
          <a:p>
            <a:pPr marL="631825" lvl="0" algn="just" rtl="0">
              <a:spcBef>
                <a:spcPts val="0"/>
              </a:spcBef>
              <a:spcAft>
                <a:spcPts val="0"/>
              </a:spcAft>
            </a:pPr>
            <a:r>
              <a:rPr lang="en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El mapa sería de todo Argentina.</a:t>
            </a:r>
          </a:p>
        </p:txBody>
      </p:sp>
      <p:sp>
        <p:nvSpPr>
          <p:cNvPr id="7" name="Google Shape;577;p46">
            <a:extLst>
              <a:ext uri="{FF2B5EF4-FFF2-40B4-BE49-F238E27FC236}">
                <a16:creationId xmlns:a16="http://schemas.microsoft.com/office/drawing/2014/main" id="{4A632BF7-8F4F-8647-7414-9E156DBF6D2D}"/>
              </a:ext>
            </a:extLst>
          </p:cNvPr>
          <p:cNvSpPr txBox="1"/>
          <p:nvPr/>
        </p:nvSpPr>
        <p:spPr>
          <a:xfrm>
            <a:off x="3465689" y="1729639"/>
            <a:ext cx="2212622" cy="2788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Nombre de negocio</a:t>
            </a:r>
            <a:br>
              <a:rPr lang="en" sz="1600" b="1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9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Domicilio</a:t>
            </a:r>
            <a:endParaRPr sz="900" b="1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MX" sz="10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Teléfono</a:t>
            </a: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endParaRPr lang="es-MX" sz="1000" b="1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Nombre de negocio</a:t>
            </a:r>
            <a:br>
              <a:rPr lang="es-MX" sz="1600" b="1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s-MX" sz="10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Domicilio</a:t>
            </a: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MX" sz="105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Teléfono</a:t>
            </a:r>
            <a:endParaRPr lang="es-MX" sz="1600" b="1" dirty="0"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endParaRPr lang="es-MX" sz="1000" b="1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Nombre de negocio</a:t>
            </a:r>
            <a:br>
              <a:rPr lang="es-MX" sz="1600" b="1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s-MX" sz="10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Domicilio</a:t>
            </a: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MX" sz="105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Teléfono</a:t>
            </a:r>
            <a:endParaRPr lang="es-MX" sz="1600" b="1" dirty="0"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endParaRPr lang="es-MX" sz="1000" b="1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Nombre de negocio</a:t>
            </a:r>
            <a:br>
              <a:rPr lang="es-MX" sz="1600" b="1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s-MX" sz="100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Domicilio</a:t>
            </a: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MX" sz="1050" b="1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Teléfono</a:t>
            </a:r>
            <a:endParaRPr sz="1600" b="1" dirty="0"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endParaRPr sz="1600" b="1"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8" name="Google Shape;584;p46">
            <a:extLst>
              <a:ext uri="{FF2B5EF4-FFF2-40B4-BE49-F238E27FC236}">
                <a16:creationId xmlns:a16="http://schemas.microsoft.com/office/drawing/2014/main" id="{7BD43418-2C78-866D-0629-F0C7479D3129}"/>
              </a:ext>
            </a:extLst>
          </p:cNvPr>
          <p:cNvSpPr txBox="1">
            <a:spLocks/>
          </p:cNvSpPr>
          <p:nvPr/>
        </p:nvSpPr>
        <p:spPr>
          <a:xfrm>
            <a:off x="7681869" y="4691945"/>
            <a:ext cx="1385922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s-MX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</a:t>
            </a:r>
            <a:r>
              <a:rPr lang="es-MX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endParaRPr lang="es-MX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413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DE0C048-F365-0F9A-6578-0B38F3B876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  <p:sp>
        <p:nvSpPr>
          <p:cNvPr id="4" name="Google Shape;584;p46">
            <a:extLst>
              <a:ext uri="{FF2B5EF4-FFF2-40B4-BE49-F238E27FC236}">
                <a16:creationId xmlns:a16="http://schemas.microsoft.com/office/drawing/2014/main" id="{953914B9-110C-7740-0BD9-28E6EE6F9C06}"/>
              </a:ext>
            </a:extLst>
          </p:cNvPr>
          <p:cNvSpPr txBox="1">
            <a:spLocks/>
          </p:cNvSpPr>
          <p:nvPr/>
        </p:nvSpPr>
        <p:spPr>
          <a:xfrm>
            <a:off x="140536" y="282942"/>
            <a:ext cx="1385922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s-MX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</a:t>
            </a:r>
            <a:r>
              <a:rPr lang="es-MX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endParaRPr lang="es-MX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Google Shape;132;p17">
            <a:extLst>
              <a:ext uri="{FF2B5EF4-FFF2-40B4-BE49-F238E27FC236}">
                <a16:creationId xmlns:a16="http://schemas.microsoft.com/office/drawing/2014/main" id="{846C749D-F829-A1CC-1C08-B4658A5FE1FD}"/>
              </a:ext>
            </a:extLst>
          </p:cNvPr>
          <p:cNvSpPr txBox="1">
            <a:spLocks/>
          </p:cNvSpPr>
          <p:nvPr/>
        </p:nvSpPr>
        <p:spPr>
          <a:xfrm>
            <a:off x="624909" y="925690"/>
            <a:ext cx="8278086" cy="372428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342900" indent="-342900" algn="just"/>
            <a:r>
              <a:rPr lang="es-MX" sz="1800" b="1" dirty="0">
                <a:solidFill>
                  <a:schemeClr val="tx1"/>
                </a:solidFill>
                <a:latin typeface="+mn-lt"/>
              </a:rPr>
              <a:t>Definir el costo de hosting o dominio.</a:t>
            </a:r>
          </a:p>
          <a:p>
            <a:pPr marL="342900" indent="-342900" algn="just"/>
            <a:r>
              <a:rPr lang="es-MX" sz="1800" b="1" dirty="0">
                <a:solidFill>
                  <a:schemeClr val="tx1"/>
                </a:solidFill>
                <a:latin typeface="+mn-lt"/>
              </a:rPr>
              <a:t>Construir el </a:t>
            </a:r>
            <a:r>
              <a:rPr lang="es-MX" sz="1800" b="1" dirty="0" err="1">
                <a:solidFill>
                  <a:schemeClr val="tx1"/>
                </a:solidFill>
                <a:latin typeface="+mn-lt"/>
              </a:rPr>
              <a:t>dashboard</a:t>
            </a:r>
            <a:r>
              <a:rPr lang="es-MX" sz="1800" b="1" dirty="0">
                <a:solidFill>
                  <a:schemeClr val="tx1"/>
                </a:solidFill>
                <a:latin typeface="+mn-lt"/>
              </a:rPr>
              <a:t> de acuerdo a los requerimientos de administración obtenidos.</a:t>
            </a:r>
          </a:p>
          <a:p>
            <a:pPr marL="342900" indent="-342900" algn="just"/>
            <a:r>
              <a:rPr lang="es-MX" sz="1800" b="1" dirty="0">
                <a:solidFill>
                  <a:schemeClr val="tx1"/>
                </a:solidFill>
                <a:latin typeface="+mn-lt"/>
              </a:rPr>
              <a:t>Definir costos de </a:t>
            </a:r>
            <a:r>
              <a:rPr lang="es-MX" sz="1800" b="1" dirty="0" err="1">
                <a:solidFill>
                  <a:schemeClr val="tx1"/>
                </a:solidFill>
                <a:latin typeface="+mn-lt"/>
              </a:rPr>
              <a:t>Cloudinary</a:t>
            </a:r>
            <a:r>
              <a:rPr lang="es-MX" sz="1800" b="1" dirty="0">
                <a:solidFill>
                  <a:schemeClr val="tx1"/>
                </a:solidFill>
                <a:latin typeface="+mn-lt"/>
              </a:rPr>
              <a:t> (o quizá dentro de hosting con reducción de imágenes a WEBP, por ejemplo.)</a:t>
            </a:r>
          </a:p>
          <a:p>
            <a:pPr marL="342900" indent="-342900" algn="just"/>
            <a:r>
              <a:rPr lang="es-MX" sz="1800" b="1" dirty="0">
                <a:solidFill>
                  <a:schemeClr val="tx1"/>
                </a:solidFill>
                <a:latin typeface="+mn-lt"/>
              </a:rPr>
              <a:t>Seguridad de rutas en procesos de riesgo.</a:t>
            </a:r>
          </a:p>
          <a:p>
            <a:pPr marL="800100" lvl="1" indent="-342900" algn="just"/>
            <a:r>
              <a:rPr lang="es-MX" sz="1800" b="1" cap="small" dirty="0" err="1">
                <a:solidFill>
                  <a:schemeClr val="tx1"/>
                </a:solidFill>
                <a:latin typeface="+mn-lt"/>
              </a:rPr>
              <a:t>Login</a:t>
            </a:r>
            <a:r>
              <a:rPr lang="es-MX" sz="1800" b="1" cap="small" dirty="0">
                <a:solidFill>
                  <a:schemeClr val="tx1"/>
                </a:solidFill>
                <a:latin typeface="+mn-lt"/>
              </a:rPr>
              <a:t>.</a:t>
            </a:r>
          </a:p>
          <a:p>
            <a:pPr marL="800100" lvl="1" indent="-342900" algn="just"/>
            <a:r>
              <a:rPr lang="es-MX" sz="1800" b="1" cap="small" dirty="0">
                <a:solidFill>
                  <a:schemeClr val="tx1"/>
                </a:solidFill>
                <a:latin typeface="+mn-lt"/>
              </a:rPr>
              <a:t>Compra.</a:t>
            </a:r>
          </a:p>
          <a:p>
            <a:pPr marL="800100" lvl="1" indent="-342900" algn="just"/>
            <a:r>
              <a:rPr lang="es-MX" sz="1800" b="1" cap="small" dirty="0">
                <a:solidFill>
                  <a:schemeClr val="tx1"/>
                </a:solidFill>
                <a:latin typeface="+mn-lt"/>
              </a:rPr>
              <a:t>Registro de usuarios/clientes.</a:t>
            </a:r>
          </a:p>
          <a:p>
            <a:pPr marL="800100" lvl="1" indent="-342900" algn="just"/>
            <a:r>
              <a:rPr lang="es-MX" sz="1800" b="1" cap="small" dirty="0">
                <a:solidFill>
                  <a:schemeClr val="tx1"/>
                </a:solidFill>
                <a:latin typeface="+mn-lt"/>
              </a:rPr>
              <a:t>Aspectos de administración del </a:t>
            </a:r>
            <a:r>
              <a:rPr lang="es-MX" sz="1800" b="1" cap="small" dirty="0" err="1">
                <a:solidFill>
                  <a:schemeClr val="tx1"/>
                </a:solidFill>
                <a:latin typeface="+mn-lt"/>
              </a:rPr>
              <a:t>dashboard</a:t>
            </a:r>
            <a:r>
              <a:rPr lang="es-MX" sz="1800" b="1" cap="small" dirty="0">
                <a:solidFill>
                  <a:schemeClr val="tx1"/>
                </a:solidFill>
                <a:latin typeface="+mn-lt"/>
              </a:rPr>
              <a:t>.</a:t>
            </a:r>
            <a:endParaRPr lang="es-MX" sz="1800" b="1" dirty="0">
              <a:solidFill>
                <a:schemeClr val="tx1"/>
              </a:solidFill>
              <a:latin typeface="+mn-lt"/>
            </a:endParaRPr>
          </a:p>
          <a:p>
            <a:pPr marL="342900" indent="-342900" algn="just"/>
            <a:r>
              <a:rPr lang="es-MX" sz="1800" b="1" dirty="0">
                <a:solidFill>
                  <a:srgbClr val="FF0000"/>
                </a:solidFill>
                <a:latin typeface="+mn-lt"/>
              </a:rPr>
              <a:t>Establecer que variables se deben o requieren controlar.</a:t>
            </a:r>
          </a:p>
          <a:p>
            <a:pPr marL="342900" indent="-342900" algn="just"/>
            <a:endParaRPr lang="es-MX" sz="1800" b="1" dirty="0">
              <a:solidFill>
                <a:schemeClr val="tx1"/>
              </a:solidFill>
              <a:latin typeface="+mn-lt"/>
            </a:endParaRPr>
          </a:p>
          <a:p>
            <a:pPr marL="800100" lvl="1" indent="-342900" algn="just"/>
            <a:endParaRPr lang="es-MX" sz="1800" b="1" cap="small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Google Shape;584;p46">
            <a:extLst>
              <a:ext uri="{FF2B5EF4-FFF2-40B4-BE49-F238E27FC236}">
                <a16:creationId xmlns:a16="http://schemas.microsoft.com/office/drawing/2014/main" id="{BD454259-BBEF-7C8A-8530-757084B9BD8F}"/>
              </a:ext>
            </a:extLst>
          </p:cNvPr>
          <p:cNvSpPr txBox="1">
            <a:spLocks/>
          </p:cNvSpPr>
          <p:nvPr/>
        </p:nvSpPr>
        <p:spPr>
          <a:xfrm>
            <a:off x="484387" y="662669"/>
            <a:ext cx="1385922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s-MX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hacer:</a:t>
            </a:r>
          </a:p>
        </p:txBody>
      </p:sp>
    </p:spTree>
    <p:extLst>
      <p:ext uri="{BB962C8B-B14F-4D97-AF65-F5344CB8AC3E}">
        <p14:creationId xmlns:p14="http://schemas.microsoft.com/office/powerpoint/2010/main" val="1680313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24EB932-D70E-DA5B-74E3-D2671558AB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  <p:sp>
        <p:nvSpPr>
          <p:cNvPr id="4" name="Google Shape;132;p17">
            <a:extLst>
              <a:ext uri="{FF2B5EF4-FFF2-40B4-BE49-F238E27FC236}">
                <a16:creationId xmlns:a16="http://schemas.microsoft.com/office/drawing/2014/main" id="{CD9B2ECB-B097-2328-DEF2-97C39A85279B}"/>
              </a:ext>
            </a:extLst>
          </p:cNvPr>
          <p:cNvSpPr txBox="1">
            <a:spLocks/>
          </p:cNvSpPr>
          <p:nvPr/>
        </p:nvSpPr>
        <p:spPr>
          <a:xfrm>
            <a:off x="349955" y="591798"/>
            <a:ext cx="8475119" cy="8046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342900" indent="-342900" algn="just"/>
            <a:r>
              <a:rPr lang="es-MX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Mejorar el envío de correos y su administración en el tiempo (¿Cuándo se envía?: Al comprar, al cancelar la compra, al devolver producto, etc.).</a:t>
            </a:r>
          </a:p>
        </p:txBody>
      </p:sp>
      <p:sp>
        <p:nvSpPr>
          <p:cNvPr id="5" name="Google Shape;584;p46">
            <a:extLst>
              <a:ext uri="{FF2B5EF4-FFF2-40B4-BE49-F238E27FC236}">
                <a16:creationId xmlns:a16="http://schemas.microsoft.com/office/drawing/2014/main" id="{D9AD3B68-B189-0099-71F6-C48D80700AE6}"/>
              </a:ext>
            </a:extLst>
          </p:cNvPr>
          <p:cNvSpPr txBox="1">
            <a:spLocks/>
          </p:cNvSpPr>
          <p:nvPr/>
        </p:nvSpPr>
        <p:spPr>
          <a:xfrm>
            <a:off x="7844902" y="4692044"/>
            <a:ext cx="1112175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s-MX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</a:t>
            </a:r>
            <a:r>
              <a:rPr lang="es-MX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endParaRPr lang="es-MX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Google Shape;584;p46">
            <a:extLst>
              <a:ext uri="{FF2B5EF4-FFF2-40B4-BE49-F238E27FC236}">
                <a16:creationId xmlns:a16="http://schemas.microsoft.com/office/drawing/2014/main" id="{16AD94B2-9A6C-C57F-4A15-02C568305036}"/>
              </a:ext>
            </a:extLst>
          </p:cNvPr>
          <p:cNvSpPr txBox="1">
            <a:spLocks/>
          </p:cNvSpPr>
          <p:nvPr/>
        </p:nvSpPr>
        <p:spPr>
          <a:xfrm>
            <a:off x="318925" y="195498"/>
            <a:ext cx="1385922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s-MX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hacer:</a:t>
            </a:r>
          </a:p>
        </p:txBody>
      </p:sp>
      <p:sp>
        <p:nvSpPr>
          <p:cNvPr id="2" name="Google Shape;132;p17">
            <a:extLst>
              <a:ext uri="{FF2B5EF4-FFF2-40B4-BE49-F238E27FC236}">
                <a16:creationId xmlns:a16="http://schemas.microsoft.com/office/drawing/2014/main" id="{D664D8AD-ED41-509E-C9B8-24FA3D35FDB3}"/>
              </a:ext>
            </a:extLst>
          </p:cNvPr>
          <p:cNvSpPr txBox="1">
            <a:spLocks/>
          </p:cNvSpPr>
          <p:nvPr/>
        </p:nvSpPr>
        <p:spPr>
          <a:xfrm>
            <a:off x="318925" y="1843021"/>
            <a:ext cx="8576982" cy="30337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342900" indent="-342900" algn="just"/>
            <a:r>
              <a:rPr lang="es-MX" sz="1800" b="1" dirty="0">
                <a:solidFill>
                  <a:schemeClr val="tx1"/>
                </a:solidFill>
                <a:latin typeface="+mn-lt"/>
              </a:rPr>
              <a:t>Cantidad de compra por producto.</a:t>
            </a:r>
          </a:p>
          <a:p>
            <a:pPr marL="342900" indent="-342900" algn="just"/>
            <a:r>
              <a:rPr lang="es-MX" sz="1800" b="1" dirty="0">
                <a:solidFill>
                  <a:schemeClr val="tx1"/>
                </a:solidFill>
                <a:latin typeface="+mn-lt"/>
              </a:rPr>
              <a:t>Períodos de venta.</a:t>
            </a:r>
          </a:p>
          <a:p>
            <a:pPr marL="342900" indent="-342900" algn="just"/>
            <a:r>
              <a:rPr lang="es-MX" sz="1800" b="1" dirty="0">
                <a:solidFill>
                  <a:schemeClr val="tx1"/>
                </a:solidFill>
                <a:latin typeface="+mn-lt"/>
              </a:rPr>
              <a:t>Relación de usuarios/clientes.</a:t>
            </a:r>
          </a:p>
          <a:p>
            <a:pPr marL="342900" indent="-342900" algn="just"/>
            <a:r>
              <a:rPr lang="es-MX" sz="1800" b="1" dirty="0">
                <a:solidFill>
                  <a:schemeClr val="tx1"/>
                </a:solidFill>
                <a:latin typeface="+mn-lt"/>
              </a:rPr>
              <a:t>Compra por usuario/cliente. (se debe considerar promociones a clientes por parte del vendedor o por la plataforma a través de cupones de descuento) </a:t>
            </a:r>
          </a:p>
          <a:p>
            <a:pPr marL="342900" indent="-342900" algn="just"/>
            <a:r>
              <a:rPr lang="es-MX" sz="1800" b="1" dirty="0">
                <a:solidFill>
                  <a:schemeClr val="tx1"/>
                </a:solidFill>
                <a:latin typeface="+mn-lt"/>
              </a:rPr>
              <a:t>Ventas por vendedor (para administración de plataforma).</a:t>
            </a:r>
          </a:p>
          <a:p>
            <a:pPr marL="342900" indent="-342900" algn="just"/>
            <a:r>
              <a:rPr lang="es-MX" sz="1800" b="1" dirty="0">
                <a:solidFill>
                  <a:schemeClr val="tx1"/>
                </a:solidFill>
                <a:latin typeface="+mn-lt"/>
              </a:rPr>
              <a:t>Establecer reglas para obtener el costo-beneficio de cada producto. (si el equipo lo decide)</a:t>
            </a:r>
          </a:p>
        </p:txBody>
      </p:sp>
      <p:sp>
        <p:nvSpPr>
          <p:cNvPr id="7" name="Google Shape;579;p46">
            <a:extLst>
              <a:ext uri="{FF2B5EF4-FFF2-40B4-BE49-F238E27FC236}">
                <a16:creationId xmlns:a16="http://schemas.microsoft.com/office/drawing/2014/main" id="{A73C6B0F-240A-C628-5927-97598843762D}"/>
              </a:ext>
            </a:extLst>
          </p:cNvPr>
          <p:cNvSpPr txBox="1"/>
          <p:nvPr/>
        </p:nvSpPr>
        <p:spPr>
          <a:xfrm>
            <a:off x="461810" y="1567588"/>
            <a:ext cx="8332234" cy="262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 rtl="0">
              <a:spcBef>
                <a:spcPts val="0"/>
              </a:spcBef>
              <a:spcAft>
                <a:spcPts val="0"/>
              </a:spcAft>
            </a:pPr>
            <a:r>
              <a:rPr lang="en" sz="16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ea typeface="Pontano Sans"/>
                <a:cs typeface="MV Boli" panose="02000500030200090000" pitchFamily="2" charset="0"/>
                <a:sym typeface="Pontano Sans"/>
              </a:rPr>
              <a:t>Con el tiempo y la cantidad de información almacenada, se pueden obtener historial de:</a:t>
            </a:r>
            <a:endParaRPr lang="en" sz="1600" b="1" dirty="0">
              <a:solidFill>
                <a:schemeClr val="accent5">
                  <a:lumMod val="50000"/>
                </a:schemeClr>
              </a:solidFill>
              <a:latin typeface="MV Boli" panose="02000500030200090000" pitchFamily="2" charset="0"/>
              <a:ea typeface="Pontano Sans"/>
              <a:cs typeface="MV Boli" panose="02000500030200090000" pitchFamily="2" charset="0"/>
              <a:sym typeface="Pontano Sans"/>
            </a:endParaRPr>
          </a:p>
        </p:txBody>
      </p:sp>
    </p:spTree>
    <p:extLst>
      <p:ext uri="{BB962C8B-B14F-4D97-AF65-F5344CB8AC3E}">
        <p14:creationId xmlns:p14="http://schemas.microsoft.com/office/powerpoint/2010/main" val="425638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1B148"/>
                </a:solidFill>
              </a:rPr>
              <a:t>16</a:t>
            </a:fld>
            <a:endParaRPr>
              <a:solidFill>
                <a:srgbClr val="51B148"/>
              </a:solidFill>
            </a:endParaRPr>
          </a:p>
        </p:txBody>
      </p:sp>
      <p:pic>
        <p:nvPicPr>
          <p:cNvPr id="262" name="Google Shape;262;p29"/>
          <p:cNvPicPr preferRelativeResize="0"/>
          <p:nvPr/>
        </p:nvPicPr>
        <p:blipFill rotWithShape="1">
          <a:blip r:embed="rId3">
            <a:alphaModFix/>
          </a:blip>
          <a:srcRect l="44553" t="17280" r="1113"/>
          <a:stretch/>
        </p:blipFill>
        <p:spPr>
          <a:xfrm rot="-182">
            <a:off x="1152444" y="592222"/>
            <a:ext cx="1642531" cy="2500740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Google Shape;132;p17">
            <a:extLst>
              <a:ext uri="{FF2B5EF4-FFF2-40B4-BE49-F238E27FC236}">
                <a16:creationId xmlns:a16="http://schemas.microsoft.com/office/drawing/2014/main" id="{EBD1D394-032C-EAC3-80EC-5892828CBDAB}"/>
              </a:ext>
            </a:extLst>
          </p:cNvPr>
          <p:cNvSpPr txBox="1">
            <a:spLocks/>
          </p:cNvSpPr>
          <p:nvPr/>
        </p:nvSpPr>
        <p:spPr>
          <a:xfrm>
            <a:off x="155946" y="994151"/>
            <a:ext cx="8739208" cy="371253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342900" indent="-342900" algn="just"/>
            <a:r>
              <a:rPr lang="es-MX" sz="1800" b="1" dirty="0">
                <a:solidFill>
                  <a:schemeClr val="tx1"/>
                </a:solidFill>
                <a:latin typeface="+mn-lt"/>
              </a:rPr>
              <a:t>Defin</a:t>
            </a:r>
            <a:r>
              <a:rPr lang="es-MX" sz="1800" b="1" dirty="0">
                <a:solidFill>
                  <a:srgbClr val="FFFF00"/>
                </a:solidFill>
                <a:latin typeface="+mn-lt"/>
              </a:rPr>
              <a:t>ir el concep</a:t>
            </a:r>
            <a:r>
              <a:rPr lang="es-MX" sz="1800" b="1" dirty="0">
                <a:solidFill>
                  <a:schemeClr val="tx1"/>
                </a:solidFill>
                <a:latin typeface="+mn-lt"/>
              </a:rPr>
              <a:t>to</a:t>
            </a:r>
            <a:r>
              <a:rPr lang="es-MX" sz="1800" b="1" dirty="0">
                <a:solidFill>
                  <a:schemeClr val="accent3"/>
                </a:solidFill>
                <a:latin typeface="+mn-lt"/>
              </a:rPr>
              <a:t> </a:t>
            </a:r>
            <a:r>
              <a:rPr lang="es-MX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de comentarios del producto o servicio. (Se califica con estre</a:t>
            </a:r>
            <a:r>
              <a:rPr lang="es-MX" sz="1800" b="1" dirty="0">
                <a:solidFill>
                  <a:srgbClr val="FFFF00"/>
                </a:solidFill>
                <a:latin typeface="+mn-lt"/>
              </a:rPr>
              <a:t>llas, texto y fo</a:t>
            </a:r>
            <a:r>
              <a:rPr lang="es-MX" sz="1800" b="1" dirty="0">
                <a:solidFill>
                  <a:schemeClr val="tx1"/>
                </a:solidFill>
                <a:latin typeface="+mn-lt"/>
              </a:rPr>
              <a:t>t</a:t>
            </a:r>
            <a:r>
              <a:rPr lang="es-MX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os, sólo texto, sólo estrellas, sólo fotos).</a:t>
            </a:r>
          </a:p>
          <a:p>
            <a:pPr marL="342900" indent="-342900" algn="just"/>
            <a:r>
              <a:rPr lang="es-MX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Opin</a:t>
            </a:r>
            <a:r>
              <a:rPr lang="es-MX" sz="1800" b="1" dirty="0">
                <a:solidFill>
                  <a:srgbClr val="FFFF00"/>
                </a:solidFill>
                <a:latin typeface="+mn-lt"/>
              </a:rPr>
              <a:t>iones de produ</a:t>
            </a:r>
            <a:r>
              <a:rPr lang="es-MX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cto.</a:t>
            </a:r>
          </a:p>
          <a:p>
            <a:pPr marL="342900" indent="-342900" algn="just"/>
            <a:r>
              <a:rPr lang="es-MX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Definir </a:t>
            </a:r>
            <a:r>
              <a:rPr lang="es-MX" sz="1800" b="1" dirty="0">
                <a:solidFill>
                  <a:srgbClr val="FFFF00"/>
                </a:solidFill>
                <a:latin typeface="+mn-lt"/>
              </a:rPr>
              <a:t>cuales datos</a:t>
            </a:r>
            <a:r>
              <a:rPr lang="es-MX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del producto deben ser registrados.</a:t>
            </a:r>
          </a:p>
          <a:p>
            <a:pPr marL="800100" lvl="1" indent="-342900" algn="just"/>
            <a:r>
              <a:rPr lang="es-MX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Se </a:t>
            </a:r>
            <a:r>
              <a:rPr lang="es-MX" sz="1800" b="1" dirty="0">
                <a:solidFill>
                  <a:srgbClr val="FFFF00"/>
                </a:solidFill>
                <a:latin typeface="+mn-lt"/>
              </a:rPr>
              <a:t>entiende es</a:t>
            </a:r>
            <a:r>
              <a:rPr lang="es-MX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to como los metadatos: Esquemas de medida (kg, </a:t>
            </a:r>
            <a:r>
              <a:rPr lang="es-MX" sz="1800" b="1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lts</a:t>
            </a:r>
            <a:r>
              <a:rPr lang="es-MX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, capa</a:t>
            </a:r>
            <a:r>
              <a:rPr lang="es-MX" sz="1800" b="1" dirty="0">
                <a:solidFill>
                  <a:srgbClr val="FFFF00"/>
                </a:solidFill>
                <a:latin typeface="+mn-lt"/>
              </a:rPr>
              <a:t>cidad, pi</a:t>
            </a:r>
            <a:r>
              <a:rPr lang="es-MX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eza), preguntas frecuentes, preguntas al vendedor, marca, modelo, esquemas de garantías, promociones.</a:t>
            </a:r>
          </a:p>
          <a:p>
            <a:pPr marL="342900" indent="-342900" algn="just"/>
            <a:r>
              <a:rPr lang="es-MX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Pasarelas de pagos con bancos.</a:t>
            </a:r>
          </a:p>
          <a:p>
            <a:pPr marL="342900" indent="-342900" algn="just"/>
            <a:r>
              <a:rPr lang="es-MX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Proceso de compra – venta y la relación cliente – vendedor. (Definir las reglas)</a:t>
            </a:r>
          </a:p>
          <a:p>
            <a:pPr marL="342900" indent="-342900" algn="just"/>
            <a:r>
              <a:rPr lang="es-MX" sz="18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Que información se debe desplegar en la app en celular o tableta. (Responsive)</a:t>
            </a:r>
          </a:p>
        </p:txBody>
      </p:sp>
      <p:sp>
        <p:nvSpPr>
          <p:cNvPr id="2" name="Google Shape;584;p46">
            <a:extLst>
              <a:ext uri="{FF2B5EF4-FFF2-40B4-BE49-F238E27FC236}">
                <a16:creationId xmlns:a16="http://schemas.microsoft.com/office/drawing/2014/main" id="{C705AB03-E4A8-9646-FC3D-CC53976D2267}"/>
              </a:ext>
            </a:extLst>
          </p:cNvPr>
          <p:cNvSpPr txBox="1">
            <a:spLocks/>
          </p:cNvSpPr>
          <p:nvPr/>
        </p:nvSpPr>
        <p:spPr>
          <a:xfrm>
            <a:off x="31969" y="160633"/>
            <a:ext cx="1385922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s-MX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</a:t>
            </a:r>
            <a:r>
              <a:rPr lang="es-MX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</a:t>
            </a:r>
            <a:endParaRPr lang="es-MX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584;p46">
            <a:extLst>
              <a:ext uri="{FF2B5EF4-FFF2-40B4-BE49-F238E27FC236}">
                <a16:creationId xmlns:a16="http://schemas.microsoft.com/office/drawing/2014/main" id="{45242E44-A916-F381-DFC6-AD2BFF0B8EB9}"/>
              </a:ext>
            </a:extLst>
          </p:cNvPr>
          <p:cNvSpPr txBox="1">
            <a:spLocks/>
          </p:cNvSpPr>
          <p:nvPr/>
        </p:nvSpPr>
        <p:spPr>
          <a:xfrm>
            <a:off x="40740" y="556933"/>
            <a:ext cx="1385922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s-MX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hacer:</a:t>
            </a:r>
          </a:p>
        </p:txBody>
      </p:sp>
    </p:spTree>
    <p:extLst>
      <p:ext uri="{BB962C8B-B14F-4D97-AF65-F5344CB8AC3E}">
        <p14:creationId xmlns:p14="http://schemas.microsoft.com/office/powerpoint/2010/main" val="2010959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32A9AD1-061F-A720-99C1-0AB294D075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  <p:sp>
        <p:nvSpPr>
          <p:cNvPr id="8" name="Google Shape;132;p17">
            <a:extLst>
              <a:ext uri="{FF2B5EF4-FFF2-40B4-BE49-F238E27FC236}">
                <a16:creationId xmlns:a16="http://schemas.microsoft.com/office/drawing/2014/main" id="{009D3D21-0BF3-D651-1F55-93A1BA89F2FA}"/>
              </a:ext>
            </a:extLst>
          </p:cNvPr>
          <p:cNvSpPr txBox="1">
            <a:spLocks/>
          </p:cNvSpPr>
          <p:nvPr/>
        </p:nvSpPr>
        <p:spPr>
          <a:xfrm>
            <a:off x="283509" y="584575"/>
            <a:ext cx="8576982" cy="40906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 algn="just">
              <a:buNone/>
            </a:pPr>
            <a:r>
              <a:rPr lang="es-MX" sz="1800" b="1" i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La creación de un e-</a:t>
            </a:r>
            <a:r>
              <a:rPr lang="es-MX" sz="1800" b="1" i="1" dirty="0" err="1">
                <a:solidFill>
                  <a:schemeClr val="accent6">
                    <a:lumMod val="50000"/>
                  </a:schemeClr>
                </a:solidFill>
                <a:latin typeface="+mn-lt"/>
              </a:rPr>
              <a:t>commerce</a:t>
            </a:r>
            <a:r>
              <a:rPr lang="es-MX" sz="1800" b="1" i="1" dirty="0">
                <a:solidFill>
                  <a:schemeClr val="accent6">
                    <a:lumMod val="50000"/>
                  </a:schemeClr>
                </a:solidFill>
                <a:latin typeface="+mn-lt"/>
              </a:rPr>
              <a:t> implica la planificación cuidadosa de varios aspectos importantes. Aquí hay algunos elementos clave que deben considerarse:</a:t>
            </a:r>
          </a:p>
          <a:p>
            <a:pPr marL="0" indent="0" algn="just">
              <a:buNone/>
            </a:pPr>
            <a:endParaRPr lang="es-MX" sz="1800" b="1" i="1" dirty="0">
              <a:solidFill>
                <a:schemeClr val="accent6">
                  <a:lumMod val="50000"/>
                </a:schemeClr>
              </a:solidFill>
              <a:latin typeface="+mn-lt"/>
            </a:endParaRPr>
          </a:p>
          <a:p>
            <a:pPr marL="342900" indent="-342900" algn="just"/>
            <a:r>
              <a:rPr lang="es-MX" sz="16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Seleccionar una plataforma adecuada: Es fundamental elegir una plataforma de comercio electrónico confiable que se adapte a sus necesidades y presupuesto. Existen opciones de código abierto, como </a:t>
            </a:r>
            <a:r>
              <a:rPr lang="es-MX" sz="1600" b="1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WooCommerce</a:t>
            </a:r>
            <a:r>
              <a:rPr lang="es-MX" sz="16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 o Magento, o plataformas pagas como Shopify o </a:t>
            </a:r>
            <a:r>
              <a:rPr lang="es-MX" sz="1600" b="1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BigCommerce</a:t>
            </a:r>
            <a:r>
              <a:rPr lang="es-MX" sz="1600" b="1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.</a:t>
            </a:r>
          </a:p>
          <a:p>
            <a:pPr marL="342900" indent="-342900" algn="just"/>
            <a:r>
              <a:rPr lang="es-MX" sz="1600" b="1" dirty="0">
                <a:solidFill>
                  <a:srgbClr val="FFFF00"/>
                </a:solidFill>
                <a:latin typeface="+mn-lt"/>
              </a:rPr>
              <a:t>Diseño y experiencia de usuario: El diseño del sitio web debe ser atractivo y fácil de navegar. La experiencia de usuario es crucial para el éxito de un e-</a:t>
            </a:r>
            <a:r>
              <a:rPr lang="es-MX" sz="1600" b="1" dirty="0" err="1">
                <a:solidFill>
                  <a:srgbClr val="FFFF00"/>
                </a:solidFill>
                <a:latin typeface="+mn-lt"/>
              </a:rPr>
              <a:t>commerce</a:t>
            </a:r>
            <a:r>
              <a:rPr lang="es-MX" sz="1600" b="1" dirty="0">
                <a:solidFill>
                  <a:srgbClr val="FFFF00"/>
                </a:solidFill>
                <a:latin typeface="+mn-lt"/>
              </a:rPr>
              <a:t>, por lo que debe ser intuitiva y clara.</a:t>
            </a:r>
          </a:p>
          <a:p>
            <a:pPr marL="342900" indent="-342900" algn="just"/>
            <a:r>
              <a:rPr lang="es-MX" sz="16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Catálogo de productos: Es importante tener una buena variedad de productos con descripciones precisas y detalladas para ayudar a los clientes a tomar una decisión de compra.</a:t>
            </a:r>
          </a:p>
        </p:txBody>
      </p:sp>
      <p:sp>
        <p:nvSpPr>
          <p:cNvPr id="9" name="Google Shape;584;p46">
            <a:extLst>
              <a:ext uri="{FF2B5EF4-FFF2-40B4-BE49-F238E27FC236}">
                <a16:creationId xmlns:a16="http://schemas.microsoft.com/office/drawing/2014/main" id="{B1E03E60-9CEF-D210-B262-DB485E56927D}"/>
              </a:ext>
            </a:extLst>
          </p:cNvPr>
          <p:cNvSpPr txBox="1">
            <a:spLocks/>
          </p:cNvSpPr>
          <p:nvPr/>
        </p:nvSpPr>
        <p:spPr>
          <a:xfrm>
            <a:off x="318924" y="195498"/>
            <a:ext cx="211455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s-MX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Breviario Cultural:</a:t>
            </a:r>
          </a:p>
        </p:txBody>
      </p:sp>
    </p:spTree>
    <p:extLst>
      <p:ext uri="{BB962C8B-B14F-4D97-AF65-F5344CB8AC3E}">
        <p14:creationId xmlns:p14="http://schemas.microsoft.com/office/powerpoint/2010/main" val="2349943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28B125F-5AB2-5C26-09D6-9CCD39D438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sp>
        <p:nvSpPr>
          <p:cNvPr id="4" name="Google Shape;132;p17">
            <a:extLst>
              <a:ext uri="{FF2B5EF4-FFF2-40B4-BE49-F238E27FC236}">
                <a16:creationId xmlns:a16="http://schemas.microsoft.com/office/drawing/2014/main" id="{92E1352D-8368-6624-0DFD-82979A59E81F}"/>
              </a:ext>
            </a:extLst>
          </p:cNvPr>
          <p:cNvSpPr txBox="1">
            <a:spLocks/>
          </p:cNvSpPr>
          <p:nvPr/>
        </p:nvSpPr>
        <p:spPr>
          <a:xfrm>
            <a:off x="200938" y="621295"/>
            <a:ext cx="8576982" cy="37023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342900" indent="-342900" algn="just"/>
            <a:r>
              <a:rPr lang="es-MX" sz="1600" b="1" dirty="0">
                <a:solidFill>
                  <a:srgbClr val="FFFF00"/>
                </a:solidFill>
                <a:latin typeface="+mn-lt"/>
              </a:rPr>
              <a:t>Proceso de pago y seguridad: El proceso de pago debe ser fácil y seguro, y debe ofrecer diferentes opciones de pago para los clientes. Además, debe garantizar la seguridad de la información personal y financiera de los clientes.</a:t>
            </a:r>
          </a:p>
          <a:p>
            <a:pPr marL="342900" indent="-342900" algn="just"/>
            <a:r>
              <a:rPr lang="es-MX" sz="1600" b="1" dirty="0">
                <a:solidFill>
                  <a:srgbClr val="FF0000"/>
                </a:solidFill>
                <a:latin typeface="+mn-lt"/>
              </a:rPr>
              <a:t>Marketing y promoción: Para atraer a los clientes a su e-</a:t>
            </a:r>
            <a:r>
              <a:rPr lang="es-MX" sz="1600" b="1" dirty="0" err="1">
                <a:solidFill>
                  <a:srgbClr val="FF0000"/>
                </a:solidFill>
                <a:latin typeface="+mn-lt"/>
              </a:rPr>
              <a:t>commerce</a:t>
            </a:r>
            <a:r>
              <a:rPr lang="es-MX" sz="1600" b="1" dirty="0">
                <a:solidFill>
                  <a:srgbClr val="FF0000"/>
                </a:solidFill>
                <a:latin typeface="+mn-lt"/>
              </a:rPr>
              <a:t>, es importante contar con estrategias de marketing efectivas. Esto puede incluir publicidad en línea, optimización de motores de búsqueda, email marketing y promociones especiales. (Quizá hacer una </a:t>
            </a:r>
            <a:r>
              <a:rPr lang="es-MX" sz="1600" b="1" dirty="0" err="1">
                <a:solidFill>
                  <a:srgbClr val="FF0000"/>
                </a:solidFill>
                <a:latin typeface="+mn-lt"/>
              </a:rPr>
              <a:t>landing</a:t>
            </a:r>
            <a:r>
              <a:rPr lang="es-MX" sz="1600" b="1" dirty="0">
                <a:solidFill>
                  <a:srgbClr val="FF0000"/>
                </a:solidFill>
                <a:latin typeface="+mn-lt"/>
              </a:rPr>
              <a:t> y alojarla en sitio con SEO)</a:t>
            </a:r>
          </a:p>
          <a:p>
            <a:pPr marL="342900" indent="-342900" algn="just"/>
            <a:r>
              <a:rPr lang="es-MX" sz="1600" b="1" dirty="0">
                <a:solidFill>
                  <a:srgbClr val="FF0000"/>
                </a:solidFill>
                <a:latin typeface="+mn-lt"/>
              </a:rPr>
              <a:t>Logística y envío: La logística y el envío son aspectos cruciales de un e-</a:t>
            </a:r>
            <a:r>
              <a:rPr lang="es-MX" sz="1600" b="1" dirty="0" err="1">
                <a:solidFill>
                  <a:srgbClr val="FF0000"/>
                </a:solidFill>
                <a:latin typeface="+mn-lt"/>
              </a:rPr>
              <a:t>commerce</a:t>
            </a:r>
            <a:r>
              <a:rPr lang="es-MX" sz="1600" b="1" dirty="0">
                <a:solidFill>
                  <a:srgbClr val="FF0000"/>
                </a:solidFill>
                <a:latin typeface="+mn-lt"/>
              </a:rPr>
              <a:t>. Debe considerar los tiempos de entrega, el seguimiento de envíos y las políticas de devolución.</a:t>
            </a:r>
          </a:p>
          <a:p>
            <a:pPr marL="342900" indent="-342900" algn="just"/>
            <a:r>
              <a:rPr lang="es-MX" sz="1600" b="1" dirty="0">
                <a:solidFill>
                  <a:srgbClr val="FF0000"/>
                </a:solidFill>
                <a:latin typeface="+mn-lt"/>
              </a:rPr>
              <a:t>Servicio al cliente: Es importante contar con un buen servicio al cliente para responder rápidamente a las preguntas y necesidades de los clientes, y solucionar cualquier problema que puedan tener.</a:t>
            </a:r>
          </a:p>
        </p:txBody>
      </p:sp>
      <p:sp>
        <p:nvSpPr>
          <p:cNvPr id="5" name="Google Shape;584;p46">
            <a:extLst>
              <a:ext uri="{FF2B5EF4-FFF2-40B4-BE49-F238E27FC236}">
                <a16:creationId xmlns:a16="http://schemas.microsoft.com/office/drawing/2014/main" id="{82165512-AABF-77BC-9A5E-AF58CD24A9D5}"/>
              </a:ext>
            </a:extLst>
          </p:cNvPr>
          <p:cNvSpPr txBox="1">
            <a:spLocks/>
          </p:cNvSpPr>
          <p:nvPr/>
        </p:nvSpPr>
        <p:spPr>
          <a:xfrm>
            <a:off x="76209" y="224995"/>
            <a:ext cx="3309179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s-MX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Breviario Cultural </a:t>
            </a:r>
            <a:r>
              <a:rPr lang="es-MX" sz="2000" b="1" i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(Continúa)</a:t>
            </a:r>
            <a:endParaRPr lang="es-MX" sz="2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Google Shape;577;p46">
            <a:extLst>
              <a:ext uri="{FF2B5EF4-FFF2-40B4-BE49-F238E27FC236}">
                <a16:creationId xmlns:a16="http://schemas.microsoft.com/office/drawing/2014/main" id="{63B25FAC-9A96-3CE2-AB05-35A7EAAE59B1}"/>
              </a:ext>
            </a:extLst>
          </p:cNvPr>
          <p:cNvSpPr txBox="1"/>
          <p:nvPr/>
        </p:nvSpPr>
        <p:spPr>
          <a:xfrm>
            <a:off x="4262285" y="4206895"/>
            <a:ext cx="4680778" cy="879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+mj-lt"/>
                <a:ea typeface="Pontano Sans"/>
                <a:cs typeface="Pontano Sans"/>
                <a:sym typeface="Pontano Sans"/>
              </a:rPr>
              <a:t>Texto Negro, ya está listo o previsto.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>
                    <a:lumMod val="75000"/>
                  </a:schemeClr>
                </a:solidFill>
                <a:latin typeface="+mj-lt"/>
                <a:ea typeface="Pontano Sans"/>
                <a:cs typeface="Pontano Sans"/>
                <a:sym typeface="Pontano Sans"/>
              </a:rPr>
              <a:t>Texto Verde, los proporciona el cliente.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00"/>
                </a:solidFill>
                <a:latin typeface="+mj-lt"/>
                <a:ea typeface="Pontano Sans"/>
                <a:cs typeface="Pontano Sans"/>
                <a:sym typeface="Pontano Sans"/>
              </a:rPr>
              <a:t>Texto Amarillo, se tiene experiencia en una plataforma.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  <a:latin typeface="+mj-lt"/>
                <a:ea typeface="Pontano Sans"/>
                <a:cs typeface="Pontano Sans"/>
                <a:sym typeface="Pontano Sans"/>
              </a:rPr>
              <a:t>Texto Rojo, establecer reglas y estrategias con cliente.</a:t>
            </a:r>
            <a:endParaRPr lang="es-MX" b="1" dirty="0">
              <a:solidFill>
                <a:srgbClr val="FF0000"/>
              </a:solidFill>
              <a:latin typeface="+mj-lt"/>
              <a:ea typeface="Pontano Sans"/>
              <a:cs typeface="Pontano Sans"/>
              <a:sym typeface="Pontano Sans"/>
            </a:endParaRPr>
          </a:p>
          <a:p>
            <a:pPr marL="0" lvl="0" indent="0" rtl="0">
              <a:spcBef>
                <a:spcPts val="400"/>
              </a:spcBef>
              <a:spcAft>
                <a:spcPts val="400"/>
              </a:spcAft>
              <a:buNone/>
            </a:pPr>
            <a:endParaRPr b="1" dirty="0">
              <a:latin typeface="+mj-lt"/>
              <a:ea typeface="Pontano Sans"/>
              <a:cs typeface="Pontano Sans"/>
              <a:sym typeface="Pontano Sans"/>
            </a:endParaRPr>
          </a:p>
        </p:txBody>
      </p:sp>
      <p:sp>
        <p:nvSpPr>
          <p:cNvPr id="7" name="Google Shape;584;p46">
            <a:extLst>
              <a:ext uri="{FF2B5EF4-FFF2-40B4-BE49-F238E27FC236}">
                <a16:creationId xmlns:a16="http://schemas.microsoft.com/office/drawing/2014/main" id="{AB138EE8-C5EA-6070-F306-DEAFF482AE8A}"/>
              </a:ext>
            </a:extLst>
          </p:cNvPr>
          <p:cNvSpPr txBox="1">
            <a:spLocks/>
          </p:cNvSpPr>
          <p:nvPr/>
        </p:nvSpPr>
        <p:spPr>
          <a:xfrm>
            <a:off x="2978653" y="4448678"/>
            <a:ext cx="946206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s-MX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Colores:</a:t>
            </a:r>
          </a:p>
        </p:txBody>
      </p:sp>
      <p:sp>
        <p:nvSpPr>
          <p:cNvPr id="8" name="Abrir llave 7">
            <a:extLst>
              <a:ext uri="{FF2B5EF4-FFF2-40B4-BE49-F238E27FC236}">
                <a16:creationId xmlns:a16="http://schemas.microsoft.com/office/drawing/2014/main" id="{46D6D7C4-C570-B965-4346-E408033859BD}"/>
              </a:ext>
            </a:extLst>
          </p:cNvPr>
          <p:cNvSpPr/>
          <p:nvPr/>
        </p:nvSpPr>
        <p:spPr>
          <a:xfrm>
            <a:off x="4049589" y="4206895"/>
            <a:ext cx="162550" cy="87986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26749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08" name="Google Shape;208;p25"/>
          <p:cNvSpPr/>
          <p:nvPr/>
        </p:nvSpPr>
        <p:spPr>
          <a:xfrm rot="-3280321">
            <a:off x="5455458" y="2692160"/>
            <a:ext cx="1114904" cy="1112741"/>
          </a:xfrm>
          <a:prstGeom prst="ellipse">
            <a:avLst/>
          </a:pr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ntano Sans"/>
              <a:ea typeface="Pontano Sans"/>
              <a:cs typeface="Pontano Sans"/>
              <a:sym typeface="Pontano Sans"/>
            </a:endParaRPr>
          </a:p>
        </p:txBody>
      </p:sp>
      <p:grpSp>
        <p:nvGrpSpPr>
          <p:cNvPr id="209" name="Google Shape;209;p25"/>
          <p:cNvGrpSpPr/>
          <p:nvPr/>
        </p:nvGrpSpPr>
        <p:grpSpPr>
          <a:xfrm>
            <a:off x="5690570" y="2366538"/>
            <a:ext cx="2492498" cy="2778857"/>
            <a:chOff x="4184863" y="1520198"/>
            <a:chExt cx="2958454" cy="3298347"/>
          </a:xfrm>
        </p:grpSpPr>
        <p:sp>
          <p:nvSpPr>
            <p:cNvPr id="210" name="Google Shape;210;p25"/>
            <p:cNvSpPr/>
            <p:nvPr/>
          </p:nvSpPr>
          <p:spPr>
            <a:xfrm rot="-3280088">
              <a:off x="4136321" y="2563569"/>
              <a:ext cx="3184127" cy="1211606"/>
            </a:xfrm>
            <a:custGeom>
              <a:avLst/>
              <a:gdLst/>
              <a:ahLst/>
              <a:cxnLst/>
              <a:rect l="l" t="t" r="r" b="b"/>
              <a:pathLst>
                <a:path w="492" h="187" extrusionOk="0">
                  <a:moveTo>
                    <a:pt x="457" y="0"/>
                  </a:moveTo>
                  <a:cubicBezTo>
                    <a:pt x="416" y="91"/>
                    <a:pt x="325" y="155"/>
                    <a:pt x="218" y="155"/>
                  </a:cubicBezTo>
                  <a:cubicBezTo>
                    <a:pt x="137" y="155"/>
                    <a:pt x="64" y="118"/>
                    <a:pt x="17" y="60"/>
                  </a:cubicBezTo>
                  <a:cubicBezTo>
                    <a:pt x="11" y="70"/>
                    <a:pt x="5" y="80"/>
                    <a:pt x="0" y="90"/>
                  </a:cubicBezTo>
                  <a:cubicBezTo>
                    <a:pt x="54" y="150"/>
                    <a:pt x="132" y="187"/>
                    <a:pt x="218" y="187"/>
                  </a:cubicBezTo>
                  <a:cubicBezTo>
                    <a:pt x="343" y="187"/>
                    <a:pt x="449" y="109"/>
                    <a:pt x="492" y="0"/>
                  </a:cubicBezTo>
                  <a:cubicBezTo>
                    <a:pt x="480" y="0"/>
                    <a:pt x="468" y="1"/>
                    <a:pt x="457" y="0"/>
                  </a:cubicBezTo>
                  <a:close/>
                </a:path>
              </a:pathLst>
            </a:custGeom>
            <a:solidFill>
              <a:srgbClr val="1D5885">
                <a:alpha val="13850"/>
              </a:srgbClr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1" name="Google Shape;211;p25"/>
            <p:cNvSpPr/>
            <p:nvPr/>
          </p:nvSpPr>
          <p:spPr>
            <a:xfrm rot="-3280088">
              <a:off x="4100923" y="2460157"/>
              <a:ext cx="2729637" cy="1205146"/>
            </a:xfrm>
            <a:custGeom>
              <a:avLst/>
              <a:gdLst/>
              <a:ahLst/>
              <a:cxnLst/>
              <a:rect l="l" t="t" r="r" b="b"/>
              <a:pathLst>
                <a:path w="440" h="194" extrusionOk="0">
                  <a:moveTo>
                    <a:pt x="262" y="39"/>
                  </a:moveTo>
                  <a:cubicBezTo>
                    <a:pt x="206" y="71"/>
                    <a:pt x="134" y="53"/>
                    <a:pt x="100" y="0"/>
                  </a:cubicBezTo>
                  <a:cubicBezTo>
                    <a:pt x="57" y="25"/>
                    <a:pt x="24" y="60"/>
                    <a:pt x="0" y="99"/>
                  </a:cubicBezTo>
                  <a:cubicBezTo>
                    <a:pt x="47" y="157"/>
                    <a:pt x="120" y="194"/>
                    <a:pt x="201" y="194"/>
                  </a:cubicBezTo>
                  <a:cubicBezTo>
                    <a:pt x="308" y="194"/>
                    <a:pt x="399" y="130"/>
                    <a:pt x="440" y="39"/>
                  </a:cubicBezTo>
                  <a:cubicBezTo>
                    <a:pt x="393" y="37"/>
                    <a:pt x="346" y="24"/>
                    <a:pt x="303" y="0"/>
                  </a:cubicBezTo>
                  <a:cubicBezTo>
                    <a:pt x="292" y="15"/>
                    <a:pt x="279" y="29"/>
                    <a:pt x="262" y="39"/>
                  </a:cubicBezTo>
                  <a:close/>
                </a:path>
              </a:pathLst>
            </a:custGeom>
            <a:solidFill>
              <a:srgbClr val="9BCF63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2" name="Google Shape;212;p25"/>
            <p:cNvSpPr txBox="1"/>
            <p:nvPr/>
          </p:nvSpPr>
          <p:spPr>
            <a:xfrm rot="-3779206">
              <a:off x="4733052" y="2863735"/>
              <a:ext cx="1577952" cy="563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Vestibulum congue </a:t>
              </a:r>
              <a:endParaRPr sz="1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213" name="Google Shape;213;p25"/>
          <p:cNvGrpSpPr/>
          <p:nvPr/>
        </p:nvGrpSpPr>
        <p:grpSpPr>
          <a:xfrm>
            <a:off x="4572462" y="1025674"/>
            <a:ext cx="2774838" cy="2715306"/>
            <a:chOff x="2857731" y="-71332"/>
            <a:chExt cx="3293577" cy="3222916"/>
          </a:xfrm>
        </p:grpSpPr>
        <p:sp>
          <p:nvSpPr>
            <p:cNvPr id="214" name="Google Shape;214;p25"/>
            <p:cNvSpPr/>
            <p:nvPr/>
          </p:nvSpPr>
          <p:spPr>
            <a:xfrm rot="-3280089">
              <a:off x="3410337" y="297186"/>
              <a:ext cx="2188366" cy="2485879"/>
            </a:xfrm>
            <a:custGeom>
              <a:avLst/>
              <a:gdLst/>
              <a:ahLst/>
              <a:cxnLst/>
              <a:rect l="l" t="t" r="r" b="b"/>
              <a:pathLst>
                <a:path w="338" h="384" extrusionOk="0">
                  <a:moveTo>
                    <a:pt x="45" y="32"/>
                  </a:moveTo>
                  <a:cubicBezTo>
                    <a:pt x="189" y="32"/>
                    <a:pt x="306" y="148"/>
                    <a:pt x="306" y="292"/>
                  </a:cubicBezTo>
                  <a:cubicBezTo>
                    <a:pt x="306" y="325"/>
                    <a:pt x="300" y="355"/>
                    <a:pt x="289" y="384"/>
                  </a:cubicBezTo>
                  <a:cubicBezTo>
                    <a:pt x="301" y="384"/>
                    <a:pt x="312" y="384"/>
                    <a:pt x="324" y="383"/>
                  </a:cubicBezTo>
                  <a:cubicBezTo>
                    <a:pt x="333" y="354"/>
                    <a:pt x="338" y="324"/>
                    <a:pt x="338" y="292"/>
                  </a:cubicBezTo>
                  <a:cubicBezTo>
                    <a:pt x="338" y="131"/>
                    <a:pt x="207" y="0"/>
                    <a:pt x="45" y="0"/>
                  </a:cubicBezTo>
                  <a:cubicBezTo>
                    <a:pt x="30" y="0"/>
                    <a:pt x="15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1D5885">
                <a:alpha val="13850"/>
              </a:srgbClr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5" name="Google Shape;215;p25"/>
            <p:cNvSpPr/>
            <p:nvPr/>
          </p:nvSpPr>
          <p:spPr>
            <a:xfrm rot="-3280088">
              <a:off x="3667674" y="581521"/>
              <a:ext cx="1790169" cy="2186080"/>
            </a:xfrm>
            <a:custGeom>
              <a:avLst/>
              <a:gdLst/>
              <a:ahLst/>
              <a:cxnLst/>
              <a:rect l="l" t="t" r="r" b="b"/>
              <a:pathLst>
                <a:path w="288" h="352" extrusionOk="0">
                  <a:moveTo>
                    <a:pt x="27" y="0"/>
                  </a:move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5" y="140"/>
                  </a:cubicBezTo>
                  <a:cubicBezTo>
                    <a:pt x="74" y="142"/>
                    <a:pt x="111" y="163"/>
                    <a:pt x="132" y="200"/>
                  </a:cubicBezTo>
                  <a:cubicBezTo>
                    <a:pt x="153" y="236"/>
                    <a:pt x="153" y="279"/>
                    <a:pt x="136" y="315"/>
                  </a:cubicBezTo>
                  <a:cubicBezTo>
                    <a:pt x="179" y="339"/>
                    <a:pt x="225" y="351"/>
                    <a:pt x="271" y="352"/>
                  </a:cubicBezTo>
                  <a:cubicBezTo>
                    <a:pt x="282" y="323"/>
                    <a:pt x="288" y="293"/>
                    <a:pt x="288" y="260"/>
                  </a:cubicBezTo>
                  <a:cubicBezTo>
                    <a:pt x="288" y="116"/>
                    <a:pt x="171" y="0"/>
                    <a:pt x="27" y="0"/>
                  </a:cubicBezTo>
                  <a:close/>
                </a:path>
              </a:pathLst>
            </a:custGeom>
            <a:solidFill>
              <a:srgbClr val="B8F567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6" name="Google Shape;216;p25"/>
            <p:cNvSpPr txBox="1"/>
            <p:nvPr/>
          </p:nvSpPr>
          <p:spPr>
            <a:xfrm>
              <a:off x="3782825" y="1153125"/>
              <a:ext cx="15780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Vestibulum congue </a:t>
              </a:r>
              <a:endParaRPr sz="1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217" name="Google Shape;217;p25"/>
          <p:cNvGrpSpPr/>
          <p:nvPr/>
        </p:nvGrpSpPr>
        <p:grpSpPr>
          <a:xfrm>
            <a:off x="3816028" y="2505106"/>
            <a:ext cx="2885085" cy="2630520"/>
            <a:chOff x="1959887" y="1684671"/>
            <a:chExt cx="3424433" cy="3122279"/>
          </a:xfrm>
        </p:grpSpPr>
        <p:sp>
          <p:nvSpPr>
            <p:cNvPr id="218" name="Google Shape;218;p25"/>
            <p:cNvSpPr/>
            <p:nvPr/>
          </p:nvSpPr>
          <p:spPr>
            <a:xfrm rot="-3280088">
              <a:off x="2859669" y="1740600"/>
              <a:ext cx="1624870" cy="3045726"/>
            </a:xfrm>
            <a:custGeom>
              <a:avLst/>
              <a:gdLst/>
              <a:ahLst/>
              <a:cxnLst/>
              <a:rect l="l" t="t" r="r" b="b"/>
              <a:pathLst>
                <a:path w="251" h="470" extrusionOk="0">
                  <a:moveTo>
                    <a:pt x="32" y="286"/>
                  </a:moveTo>
                  <a:cubicBezTo>
                    <a:pt x="32" y="157"/>
                    <a:pt x="127" y="49"/>
                    <a:pt x="251" y="29"/>
                  </a:cubicBezTo>
                  <a:cubicBezTo>
                    <a:pt x="245" y="19"/>
                    <a:pt x="239" y="9"/>
                    <a:pt x="233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56"/>
                    <a:pt x="25" y="420"/>
                    <a:pt x="65" y="470"/>
                  </a:cubicBezTo>
                  <a:cubicBezTo>
                    <a:pt x="70" y="460"/>
                    <a:pt x="76" y="450"/>
                    <a:pt x="82" y="440"/>
                  </a:cubicBezTo>
                  <a:cubicBezTo>
                    <a:pt x="51" y="397"/>
                    <a:pt x="32" y="344"/>
                    <a:pt x="32" y="286"/>
                  </a:cubicBezTo>
                  <a:close/>
                </a:path>
              </a:pathLst>
            </a:custGeom>
            <a:solidFill>
              <a:srgbClr val="1D5885">
                <a:alpha val="13850"/>
              </a:srgbClr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19" name="Google Shape;219;p25"/>
            <p:cNvSpPr/>
            <p:nvPr/>
          </p:nvSpPr>
          <p:spPr>
            <a:xfrm rot="-3280089">
              <a:off x="3037225" y="1789647"/>
              <a:ext cx="1575644" cy="2550423"/>
            </a:xfrm>
            <a:custGeom>
              <a:avLst/>
              <a:gdLst/>
              <a:ahLst/>
              <a:cxnLst/>
              <a:rect l="l" t="t" r="r" b="b"/>
              <a:pathLst>
                <a:path w="254" h="411" extrusionOk="0">
                  <a:moveTo>
                    <a:pt x="152" y="311"/>
                  </a:moveTo>
                  <a:cubicBezTo>
                    <a:pt x="124" y="254"/>
                    <a:pt x="145" y="185"/>
                    <a:pt x="200" y="153"/>
                  </a:cubicBez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1" y="41"/>
                    <a:pt x="219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315"/>
                    <a:pt x="19" y="368"/>
                    <a:pt x="50" y="411"/>
                  </a:cubicBezTo>
                  <a:cubicBezTo>
                    <a:pt x="75" y="371"/>
                    <a:pt x="110" y="337"/>
                    <a:pt x="152" y="311"/>
                  </a:cubicBezTo>
                  <a:close/>
                </a:path>
              </a:pathLst>
            </a:custGeom>
            <a:solidFill>
              <a:srgbClr val="51B148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220" name="Google Shape;220;p25"/>
            <p:cNvSpPr txBox="1"/>
            <p:nvPr/>
          </p:nvSpPr>
          <p:spPr>
            <a:xfrm rot="3725110" flipH="1">
              <a:off x="2866277" y="2863871"/>
              <a:ext cx="1577671" cy="5631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Vestibulum congue </a:t>
              </a:r>
              <a:endParaRPr sz="10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 l="25369" r="25369"/>
          <a:stretch/>
        </p:blipFill>
        <p:spPr>
          <a:xfrm rot="136920">
            <a:off x="505387" y="431573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ctrTitle"/>
          </p:nvPr>
        </p:nvSpPr>
        <p:spPr>
          <a:xfrm>
            <a:off x="4975335" y="2077782"/>
            <a:ext cx="3411368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general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1"/>
          </p:nvPr>
        </p:nvSpPr>
        <p:spPr>
          <a:xfrm>
            <a:off x="4572000" y="3425955"/>
            <a:ext cx="4218039" cy="1357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Establecer los modelos de venta y branding necesarios para el ofrecimiento de los productos a través de </a:t>
            </a:r>
            <a:r>
              <a:rPr lang="en" sz="2000" b="1" cap="small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Mate</a:t>
            </a:r>
            <a:r>
              <a:rPr lang="e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126" name="Google Shape;126;p16"/>
          <p:cNvPicPr preferRelativeResize="0"/>
          <p:nvPr/>
        </p:nvPicPr>
        <p:blipFill rotWithShape="1">
          <a:blip r:embed="rId3">
            <a:alphaModFix/>
          </a:blip>
          <a:srcRect l="8436" r="8444"/>
          <a:stretch/>
        </p:blipFill>
        <p:spPr>
          <a:xfrm>
            <a:off x="2125100" y="448629"/>
            <a:ext cx="2708355" cy="3258307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27" name="Google Shape;227;p26"/>
          <p:cNvGraphicFramePr/>
          <p:nvPr/>
        </p:nvGraphicFramePr>
        <p:xfrm>
          <a:off x="4320100" y="1888181"/>
          <a:ext cx="4190500" cy="2474750"/>
        </p:xfrm>
        <a:graphic>
          <a:graphicData uri="http://schemas.openxmlformats.org/drawingml/2006/table">
            <a:tbl>
              <a:tblPr>
                <a:noFill/>
                <a:tableStyleId>{EF5688B0-4586-4F79-B386-ED4F693CF96F}</a:tableStyleId>
              </a:tblPr>
              <a:tblGrid>
                <a:gridCol w="104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7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7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51B148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8F56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BCF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1B148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A</a:t>
                      </a:r>
                      <a:endParaRPr>
                        <a:solidFill>
                          <a:srgbClr val="51B148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BCF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1B148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B</a:t>
                      </a:r>
                      <a:endParaRPr>
                        <a:solidFill>
                          <a:srgbClr val="51B148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BCF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1B148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C</a:t>
                      </a:r>
                      <a:endParaRPr>
                        <a:solidFill>
                          <a:srgbClr val="51B148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8F56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BCF6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1B148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Yellow</a:t>
                      </a:r>
                      <a:endParaRPr>
                        <a:solidFill>
                          <a:srgbClr val="51B148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8F56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1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84F56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10</a:t>
                      </a:r>
                      <a:endParaRPr sz="1800">
                        <a:solidFill>
                          <a:srgbClr val="484F56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1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84F56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20</a:t>
                      </a:r>
                      <a:endParaRPr sz="1800">
                        <a:solidFill>
                          <a:srgbClr val="484F56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1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84F56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7</a:t>
                      </a:r>
                      <a:endParaRPr sz="1800">
                        <a:solidFill>
                          <a:srgbClr val="484F56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8F56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1B148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Blue</a:t>
                      </a:r>
                      <a:endParaRPr>
                        <a:solidFill>
                          <a:srgbClr val="51B148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8F56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84F56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30</a:t>
                      </a:r>
                      <a:endParaRPr sz="1800">
                        <a:solidFill>
                          <a:srgbClr val="484F56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84F56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15</a:t>
                      </a:r>
                      <a:endParaRPr sz="1800">
                        <a:solidFill>
                          <a:srgbClr val="484F56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84F56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10</a:t>
                      </a:r>
                      <a:endParaRPr sz="1800">
                        <a:solidFill>
                          <a:srgbClr val="484F56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8F56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51B148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Orange</a:t>
                      </a:r>
                      <a:endParaRPr>
                        <a:solidFill>
                          <a:srgbClr val="51B148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8F56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BCF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1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84F56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5</a:t>
                      </a:r>
                      <a:endParaRPr sz="1800">
                        <a:solidFill>
                          <a:srgbClr val="484F56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BCF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1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84F56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24</a:t>
                      </a:r>
                      <a:endParaRPr sz="1800">
                        <a:solidFill>
                          <a:srgbClr val="484F56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BCF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1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484F56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16</a:t>
                      </a:r>
                      <a:endParaRPr sz="1800">
                        <a:solidFill>
                          <a:srgbClr val="484F56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8F56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8F56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BCF6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EF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8" name="Google Shape;228;p26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 rotWithShape="1">
          <a:blip r:embed="rId3">
            <a:alphaModFix/>
          </a:blip>
          <a:srcRect l="6194" r="6185"/>
          <a:stretch/>
        </p:blipFill>
        <p:spPr>
          <a:xfrm rot="136920">
            <a:off x="505387" y="431573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title" idx="4294967295"/>
          </p:nvPr>
        </p:nvSpPr>
        <p:spPr>
          <a:xfrm>
            <a:off x="0" y="207425"/>
            <a:ext cx="91440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84F56"/>
                </a:solidFill>
              </a:rPr>
              <a:t>Maps</a:t>
            </a:r>
            <a:endParaRPr>
              <a:solidFill>
                <a:srgbClr val="484F56"/>
              </a:solidFill>
            </a:endParaRPr>
          </a:p>
        </p:txBody>
      </p:sp>
      <p:sp>
        <p:nvSpPr>
          <p:cNvPr id="236" name="Google Shape;236;p27"/>
          <p:cNvSpPr/>
          <p:nvPr/>
        </p:nvSpPr>
        <p:spPr>
          <a:xfrm>
            <a:off x="1909650" y="1906700"/>
            <a:ext cx="687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1B148"/>
                </a:solidFill>
                <a:latin typeface="Pontano Sans"/>
                <a:ea typeface="Pontano Sans"/>
                <a:cs typeface="Pontano Sans"/>
                <a:sym typeface="Pontano Sans"/>
              </a:rPr>
              <a:t>our office</a:t>
            </a:r>
            <a:endParaRPr sz="1000">
              <a:solidFill>
                <a:srgbClr val="51B148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38" name="Google Shape;238;p27"/>
          <p:cNvSpPr/>
          <p:nvPr/>
        </p:nvSpPr>
        <p:spPr>
          <a:xfrm rot="8100000">
            <a:off x="1151400" y="2098155"/>
            <a:ext cx="164190" cy="164190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7"/>
          <p:cNvSpPr/>
          <p:nvPr/>
        </p:nvSpPr>
        <p:spPr>
          <a:xfrm rot="8100000">
            <a:off x="2816600" y="3729730"/>
            <a:ext cx="164190" cy="164190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7"/>
          <p:cNvSpPr/>
          <p:nvPr/>
        </p:nvSpPr>
        <p:spPr>
          <a:xfrm rot="8100000">
            <a:off x="3887875" y="1865955"/>
            <a:ext cx="164190" cy="164190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7"/>
          <p:cNvSpPr/>
          <p:nvPr/>
        </p:nvSpPr>
        <p:spPr>
          <a:xfrm rot="8100000">
            <a:off x="4622975" y="4023305"/>
            <a:ext cx="164190" cy="164190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7"/>
          <p:cNvSpPr/>
          <p:nvPr/>
        </p:nvSpPr>
        <p:spPr>
          <a:xfrm rot="8100000">
            <a:off x="6781225" y="2393980"/>
            <a:ext cx="164190" cy="164190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7"/>
          <p:cNvSpPr/>
          <p:nvPr/>
        </p:nvSpPr>
        <p:spPr>
          <a:xfrm rot="8100000">
            <a:off x="7381875" y="4081605"/>
            <a:ext cx="164190" cy="164190"/>
          </a:xfrm>
          <a:prstGeom prst="teardrop">
            <a:avLst>
              <a:gd name="adj" fmla="val 100000"/>
            </a:avLst>
          </a:prstGeom>
          <a:solidFill>
            <a:srgbClr val="B8F567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89,526,124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8F567"/>
                </a:solidFill>
              </a:rPr>
              <a:t>Whoa! That’s a big number, aren’t you proud?</a:t>
            </a:r>
            <a:endParaRPr sz="1800">
              <a:solidFill>
                <a:srgbClr val="B8F567"/>
              </a:solidFill>
            </a:endParaRPr>
          </a:p>
        </p:txBody>
      </p:sp>
      <p:sp>
        <p:nvSpPr>
          <p:cNvPr id="250" name="Google Shape;250;p2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>
            <a:spLocks noGrp="1"/>
          </p:cNvSpPr>
          <p:nvPr>
            <p:ph type="ctrTitle" idx="4294967295"/>
          </p:nvPr>
        </p:nvSpPr>
        <p:spPr>
          <a:xfrm>
            <a:off x="3899650" y="495600"/>
            <a:ext cx="45585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51B148"/>
                </a:solidFill>
              </a:rPr>
              <a:t>89,526,124$</a:t>
            </a:r>
            <a:endParaRPr sz="6000">
              <a:solidFill>
                <a:srgbClr val="51B148"/>
              </a:solidFill>
            </a:endParaRPr>
          </a:p>
        </p:txBody>
      </p:sp>
      <p:sp>
        <p:nvSpPr>
          <p:cNvPr id="256" name="Google Shape;256;p29"/>
          <p:cNvSpPr txBox="1">
            <a:spLocks noGrp="1"/>
          </p:cNvSpPr>
          <p:nvPr>
            <p:ph type="body" idx="1"/>
          </p:nvPr>
        </p:nvSpPr>
        <p:spPr>
          <a:xfrm>
            <a:off x="3899650" y="1100549"/>
            <a:ext cx="4558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57" name="Google Shape;257;p29"/>
          <p:cNvSpPr txBox="1">
            <a:spLocks noGrp="1"/>
          </p:cNvSpPr>
          <p:nvPr>
            <p:ph type="ctrTitle" idx="4294967295"/>
          </p:nvPr>
        </p:nvSpPr>
        <p:spPr>
          <a:xfrm>
            <a:off x="3899650" y="3429292"/>
            <a:ext cx="45585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51B148"/>
                </a:solidFill>
              </a:rPr>
              <a:t>100%</a:t>
            </a:r>
            <a:endParaRPr sz="6000">
              <a:solidFill>
                <a:srgbClr val="51B148"/>
              </a:solidFill>
            </a:endParaRPr>
          </a:p>
        </p:txBody>
      </p:sp>
      <p:sp>
        <p:nvSpPr>
          <p:cNvPr id="258" name="Google Shape;258;p29"/>
          <p:cNvSpPr txBox="1">
            <a:spLocks noGrp="1"/>
          </p:cNvSpPr>
          <p:nvPr>
            <p:ph type="subTitle" idx="4294967295"/>
          </p:nvPr>
        </p:nvSpPr>
        <p:spPr>
          <a:xfrm>
            <a:off x="3899650" y="4040200"/>
            <a:ext cx="45585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59" name="Google Shape;259;p29"/>
          <p:cNvSpPr txBox="1">
            <a:spLocks noGrp="1"/>
          </p:cNvSpPr>
          <p:nvPr>
            <p:ph type="ctrTitle" idx="4294967295"/>
          </p:nvPr>
        </p:nvSpPr>
        <p:spPr>
          <a:xfrm>
            <a:off x="3899650" y="1962446"/>
            <a:ext cx="45585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51B148"/>
                </a:solidFill>
              </a:rPr>
              <a:t>185,244 users</a:t>
            </a:r>
            <a:endParaRPr sz="6000">
              <a:solidFill>
                <a:srgbClr val="51B148"/>
              </a:solidFill>
            </a:endParaRPr>
          </a:p>
        </p:txBody>
      </p:sp>
      <p:sp>
        <p:nvSpPr>
          <p:cNvPr id="260" name="Google Shape;260;p29"/>
          <p:cNvSpPr txBox="1">
            <a:spLocks noGrp="1"/>
          </p:cNvSpPr>
          <p:nvPr>
            <p:ph type="subTitle" idx="4294967295"/>
          </p:nvPr>
        </p:nvSpPr>
        <p:spPr>
          <a:xfrm>
            <a:off x="3899650" y="2573354"/>
            <a:ext cx="45585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61" name="Google Shape;261;p2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51B148"/>
                </a:solidFill>
              </a:rPr>
              <a:t>23</a:t>
            </a:fld>
            <a:endParaRPr>
              <a:solidFill>
                <a:srgbClr val="51B148"/>
              </a:solidFill>
            </a:endParaRPr>
          </a:p>
        </p:txBody>
      </p:sp>
      <p:pic>
        <p:nvPicPr>
          <p:cNvPr id="262" name="Google Shape;262;p29"/>
          <p:cNvPicPr preferRelativeResize="0"/>
          <p:nvPr/>
        </p:nvPicPr>
        <p:blipFill rotWithShape="1">
          <a:blip r:embed="rId3">
            <a:alphaModFix/>
          </a:blip>
          <a:srcRect l="44553" t="17280" r="1113"/>
          <a:stretch/>
        </p:blipFill>
        <p:spPr>
          <a:xfrm rot="-182">
            <a:off x="1152444" y="592222"/>
            <a:ext cx="1642531" cy="2500740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269" name="Google Shape;269;p30"/>
          <p:cNvGrpSpPr/>
          <p:nvPr/>
        </p:nvGrpSpPr>
        <p:grpSpPr>
          <a:xfrm>
            <a:off x="3222803" y="2048525"/>
            <a:ext cx="1675919" cy="1180591"/>
            <a:chOff x="1444833" y="1986811"/>
            <a:chExt cx="1830805" cy="1289700"/>
          </a:xfrm>
        </p:grpSpPr>
        <p:sp>
          <p:nvSpPr>
            <p:cNvPr id="270" name="Google Shape;270;p30"/>
            <p:cNvSpPr txBox="1"/>
            <p:nvPr/>
          </p:nvSpPr>
          <p:spPr>
            <a:xfrm>
              <a:off x="1444833" y="1986811"/>
              <a:ext cx="1086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Vestibulum congue tempus</a:t>
              </a:r>
              <a:endParaRPr sz="8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cxnSp>
          <p:nvCxnSpPr>
            <p:cNvPr id="271" name="Google Shape;271;p30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rgbClr val="B8F567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72" name="Google Shape;272;p30"/>
          <p:cNvGrpSpPr/>
          <p:nvPr/>
        </p:nvGrpSpPr>
        <p:grpSpPr>
          <a:xfrm>
            <a:off x="6364488" y="1733850"/>
            <a:ext cx="2228277" cy="1180591"/>
            <a:chOff x="5209838" y="1060358"/>
            <a:chExt cx="2434212" cy="1289700"/>
          </a:xfrm>
        </p:grpSpPr>
        <p:sp>
          <p:nvSpPr>
            <p:cNvPr id="273" name="Google Shape;273;p30"/>
            <p:cNvSpPr txBox="1"/>
            <p:nvPr/>
          </p:nvSpPr>
          <p:spPr>
            <a:xfrm>
              <a:off x="6613249" y="1060358"/>
              <a:ext cx="10308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Vestibulum congue tempus</a:t>
              </a:r>
              <a:endParaRPr sz="8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cxnSp>
          <p:nvCxnSpPr>
            <p:cNvPr id="274" name="Google Shape;274;p30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51B148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75" name="Google Shape;275;p30"/>
          <p:cNvGrpSpPr/>
          <p:nvPr/>
        </p:nvGrpSpPr>
        <p:grpSpPr>
          <a:xfrm>
            <a:off x="6364488" y="3528125"/>
            <a:ext cx="2228281" cy="1180591"/>
            <a:chOff x="5209838" y="3020457"/>
            <a:chExt cx="2434216" cy="1289700"/>
          </a:xfrm>
        </p:grpSpPr>
        <p:sp>
          <p:nvSpPr>
            <p:cNvPr id="276" name="Google Shape;276;p30"/>
            <p:cNvSpPr txBox="1"/>
            <p:nvPr/>
          </p:nvSpPr>
          <p:spPr>
            <a:xfrm>
              <a:off x="6613254" y="3020457"/>
              <a:ext cx="10308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84F56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Vestibulum congue tempus</a:t>
              </a:r>
              <a:endParaRPr sz="800">
                <a:solidFill>
                  <a:srgbClr val="484F56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cxnSp>
          <p:nvCxnSpPr>
            <p:cNvPr id="277" name="Google Shape;277;p30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9BCF63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78" name="Google Shape;278;p30"/>
          <p:cNvGrpSpPr/>
          <p:nvPr/>
        </p:nvGrpSpPr>
        <p:grpSpPr>
          <a:xfrm>
            <a:off x="4260993" y="1430035"/>
            <a:ext cx="3492100" cy="3469912"/>
            <a:chOff x="2662213" y="676344"/>
            <a:chExt cx="3814835" cy="3790597"/>
          </a:xfrm>
        </p:grpSpPr>
        <p:sp>
          <p:nvSpPr>
            <p:cNvPr id="279" name="Google Shape;279;p30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rgbClr val="51B1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rgbClr val="9BCF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" name="Google Shape;282;p30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83" name="Google Shape;283;p30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B8F567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0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B8F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30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86" name="Google Shape;286;p30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51B148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0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51B1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30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89" name="Google Shape;289;p30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9BCF6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0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9BCF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1" name="Google Shape;291;p30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03 </a:t>
              </a:r>
              <a:endParaRPr sz="16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292" name="Google Shape;292;p30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51B148"/>
                  </a:solidFill>
                  <a:latin typeface="Dosis"/>
                  <a:ea typeface="Dosis"/>
                  <a:cs typeface="Dosis"/>
                  <a:sym typeface="Dosis"/>
                </a:rPr>
                <a:t>01 </a:t>
              </a:r>
              <a:endParaRPr sz="1600">
                <a:solidFill>
                  <a:srgbClr val="51B148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293" name="Google Shape;293;p30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02 </a:t>
              </a:r>
              <a:endParaRPr sz="16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pic>
        <p:nvPicPr>
          <p:cNvPr id="294" name="Google Shape;294;p30"/>
          <p:cNvPicPr preferRelativeResize="0"/>
          <p:nvPr/>
        </p:nvPicPr>
        <p:blipFill rotWithShape="1">
          <a:blip r:embed="rId3">
            <a:alphaModFix/>
          </a:blip>
          <a:srcRect l="28120" r="28120"/>
          <a:stretch/>
        </p:blipFill>
        <p:spPr>
          <a:xfrm rot="136920">
            <a:off x="505387" y="431573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>
            <a:spLocks noGrp="1"/>
          </p:cNvSpPr>
          <p:nvPr>
            <p:ph type="title"/>
          </p:nvPr>
        </p:nvSpPr>
        <p:spPr>
          <a:xfrm>
            <a:off x="3822000" y="359825"/>
            <a:ext cx="4864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00" name="Google Shape;300;p31"/>
          <p:cNvSpPr txBox="1">
            <a:spLocks noGrp="1"/>
          </p:cNvSpPr>
          <p:nvPr>
            <p:ph type="body" idx="1"/>
          </p:nvPr>
        </p:nvSpPr>
        <p:spPr>
          <a:xfrm>
            <a:off x="3822000" y="1015175"/>
            <a:ext cx="1547400" cy="18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01" name="Google Shape;301;p31"/>
          <p:cNvSpPr txBox="1">
            <a:spLocks noGrp="1"/>
          </p:cNvSpPr>
          <p:nvPr>
            <p:ph type="body" idx="2"/>
          </p:nvPr>
        </p:nvSpPr>
        <p:spPr>
          <a:xfrm>
            <a:off x="5448638" y="1015175"/>
            <a:ext cx="1547400" cy="18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02" name="Google Shape;302;p31"/>
          <p:cNvSpPr txBox="1">
            <a:spLocks noGrp="1"/>
          </p:cNvSpPr>
          <p:nvPr>
            <p:ph type="body" idx="3"/>
          </p:nvPr>
        </p:nvSpPr>
        <p:spPr>
          <a:xfrm>
            <a:off x="7075275" y="1015175"/>
            <a:ext cx="1547400" cy="18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3" name="Google Shape;303;p3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04" name="Google Shape;304;p31"/>
          <p:cNvSpPr txBox="1">
            <a:spLocks noGrp="1"/>
          </p:cNvSpPr>
          <p:nvPr>
            <p:ph type="body" idx="1"/>
          </p:nvPr>
        </p:nvSpPr>
        <p:spPr>
          <a:xfrm>
            <a:off x="3822000" y="2920175"/>
            <a:ext cx="1547400" cy="18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05" name="Google Shape;305;p31"/>
          <p:cNvSpPr txBox="1">
            <a:spLocks noGrp="1"/>
          </p:cNvSpPr>
          <p:nvPr>
            <p:ph type="body" idx="2"/>
          </p:nvPr>
        </p:nvSpPr>
        <p:spPr>
          <a:xfrm>
            <a:off x="5448638" y="2920175"/>
            <a:ext cx="1547400" cy="18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06" name="Google Shape;306;p31"/>
          <p:cNvSpPr txBox="1">
            <a:spLocks noGrp="1"/>
          </p:cNvSpPr>
          <p:nvPr>
            <p:ph type="body" idx="3"/>
          </p:nvPr>
        </p:nvSpPr>
        <p:spPr>
          <a:xfrm>
            <a:off x="7075275" y="2920175"/>
            <a:ext cx="1547400" cy="18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307" name="Google Shape;307;p31"/>
          <p:cNvPicPr preferRelativeResize="0"/>
          <p:nvPr/>
        </p:nvPicPr>
        <p:blipFill rotWithShape="1">
          <a:blip r:embed="rId3">
            <a:alphaModFix/>
          </a:blip>
          <a:srcRect l="25369" r="25369"/>
          <a:stretch/>
        </p:blipFill>
        <p:spPr>
          <a:xfrm rot="136920">
            <a:off x="505387" y="431573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body" idx="1"/>
          </p:nvPr>
        </p:nvSpPr>
        <p:spPr>
          <a:xfrm>
            <a:off x="3221925" y="4330100"/>
            <a:ext cx="54648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84F56"/>
                </a:solidFill>
              </a:rPr>
              <a:t>You can insert graphs from Excel or Google Sheets</a:t>
            </a:r>
            <a:endParaRPr>
              <a:solidFill>
                <a:srgbClr val="484F56"/>
              </a:solidFill>
            </a:endParaRPr>
          </a:p>
        </p:txBody>
      </p:sp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14" name="Google Shape;314;p32"/>
          <p:cNvPicPr preferRelativeResize="0"/>
          <p:nvPr/>
        </p:nvPicPr>
        <p:blipFill rotWithShape="1">
          <a:blip r:embed="rId3">
            <a:alphaModFix/>
          </a:blip>
          <a:srcRect l="28120" r="28120"/>
          <a:stretch/>
        </p:blipFill>
        <p:spPr>
          <a:xfrm rot="-182">
            <a:off x="1152444" y="592222"/>
            <a:ext cx="1642531" cy="2500740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cxnSp>
        <p:nvCxnSpPr>
          <p:cNvPr id="315" name="Google Shape;315;p32"/>
          <p:cNvCxnSpPr/>
          <p:nvPr/>
        </p:nvCxnSpPr>
        <p:spPr>
          <a:xfrm>
            <a:off x="3508250" y="1074699"/>
            <a:ext cx="5178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32"/>
          <p:cNvCxnSpPr/>
          <p:nvPr/>
        </p:nvCxnSpPr>
        <p:spPr>
          <a:xfrm>
            <a:off x="3508250" y="1784182"/>
            <a:ext cx="5178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2"/>
          <p:cNvCxnSpPr/>
          <p:nvPr/>
        </p:nvCxnSpPr>
        <p:spPr>
          <a:xfrm>
            <a:off x="3508250" y="2493665"/>
            <a:ext cx="5178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2"/>
          <p:cNvCxnSpPr/>
          <p:nvPr/>
        </p:nvCxnSpPr>
        <p:spPr>
          <a:xfrm>
            <a:off x="3508250" y="3203149"/>
            <a:ext cx="5178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2"/>
          <p:cNvCxnSpPr/>
          <p:nvPr/>
        </p:nvCxnSpPr>
        <p:spPr>
          <a:xfrm>
            <a:off x="3508250" y="3934530"/>
            <a:ext cx="5178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32"/>
          <p:cNvSpPr txBox="1"/>
          <p:nvPr/>
        </p:nvSpPr>
        <p:spPr>
          <a:xfrm>
            <a:off x="3508250" y="915950"/>
            <a:ext cx="415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4000</a:t>
            </a:r>
            <a:endParaRPr sz="10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3000</a:t>
            </a:r>
            <a:endParaRPr sz="10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2000</a:t>
            </a:r>
            <a:endParaRPr sz="10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1000</a:t>
            </a:r>
            <a:endParaRPr sz="10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0</a:t>
            </a:r>
            <a:endParaRPr sz="10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21" name="Google Shape;321;p32"/>
          <p:cNvSpPr/>
          <p:nvPr/>
        </p:nvSpPr>
        <p:spPr>
          <a:xfrm>
            <a:off x="4125642" y="2380937"/>
            <a:ext cx="1671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2"/>
          <p:cNvSpPr/>
          <p:nvPr/>
        </p:nvSpPr>
        <p:spPr>
          <a:xfrm>
            <a:off x="4350435" y="1986874"/>
            <a:ext cx="1671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2"/>
          <p:cNvSpPr/>
          <p:nvPr/>
        </p:nvSpPr>
        <p:spPr>
          <a:xfrm>
            <a:off x="4575228" y="2493665"/>
            <a:ext cx="1671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"/>
          <p:cNvSpPr/>
          <p:nvPr/>
        </p:nvSpPr>
        <p:spPr>
          <a:xfrm>
            <a:off x="5379646" y="2694728"/>
            <a:ext cx="1671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2"/>
          <p:cNvSpPr/>
          <p:nvPr/>
        </p:nvSpPr>
        <p:spPr>
          <a:xfrm>
            <a:off x="5604439" y="2096344"/>
            <a:ext cx="1671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2"/>
          <p:cNvSpPr/>
          <p:nvPr/>
        </p:nvSpPr>
        <p:spPr>
          <a:xfrm>
            <a:off x="5829232" y="1229023"/>
            <a:ext cx="1671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2"/>
          <p:cNvSpPr/>
          <p:nvPr/>
        </p:nvSpPr>
        <p:spPr>
          <a:xfrm>
            <a:off x="6633649" y="2140120"/>
            <a:ext cx="1671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2"/>
          <p:cNvSpPr/>
          <p:nvPr/>
        </p:nvSpPr>
        <p:spPr>
          <a:xfrm>
            <a:off x="6858443" y="1074575"/>
            <a:ext cx="1671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2"/>
          <p:cNvSpPr/>
          <p:nvPr/>
        </p:nvSpPr>
        <p:spPr>
          <a:xfrm>
            <a:off x="7083236" y="2322563"/>
            <a:ext cx="1671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2"/>
          <p:cNvSpPr/>
          <p:nvPr/>
        </p:nvSpPr>
        <p:spPr>
          <a:xfrm>
            <a:off x="7887653" y="2753103"/>
            <a:ext cx="1671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2"/>
          <p:cNvSpPr/>
          <p:nvPr/>
        </p:nvSpPr>
        <p:spPr>
          <a:xfrm>
            <a:off x="8112446" y="1293618"/>
            <a:ext cx="1671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2"/>
          <p:cNvSpPr/>
          <p:nvPr/>
        </p:nvSpPr>
        <p:spPr>
          <a:xfrm>
            <a:off x="8337240" y="1607409"/>
            <a:ext cx="1671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38" name="Google Shape;338;p33"/>
          <p:cNvSpPr txBox="1">
            <a:spLocks noGrp="1"/>
          </p:cNvSpPr>
          <p:nvPr>
            <p:ph type="body" idx="4294967295"/>
          </p:nvPr>
        </p:nvSpPr>
        <p:spPr>
          <a:xfrm>
            <a:off x="4712625" y="489750"/>
            <a:ext cx="2911800" cy="41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Mobile project</a:t>
            </a:r>
            <a:endParaRPr sz="3000">
              <a:solidFill>
                <a:srgbClr val="51B148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grpSp>
        <p:nvGrpSpPr>
          <p:cNvPr id="339" name="Google Shape;339;p33"/>
          <p:cNvGrpSpPr/>
          <p:nvPr/>
        </p:nvGrpSpPr>
        <p:grpSpPr>
          <a:xfrm>
            <a:off x="2104275" y="373572"/>
            <a:ext cx="2119546" cy="4396359"/>
            <a:chOff x="2547150" y="238125"/>
            <a:chExt cx="2525675" cy="5238750"/>
          </a:xfrm>
        </p:grpSpPr>
        <p:sp>
          <p:nvSpPr>
            <p:cNvPr id="340" name="Google Shape;340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4" name="Google Shape;344;p33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2150600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50" name="Google Shape;350;p34"/>
          <p:cNvSpPr txBox="1">
            <a:spLocks noGrp="1"/>
          </p:cNvSpPr>
          <p:nvPr>
            <p:ph type="body" idx="4294967295"/>
          </p:nvPr>
        </p:nvSpPr>
        <p:spPr>
          <a:xfrm>
            <a:off x="5203448" y="489750"/>
            <a:ext cx="2136300" cy="41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Tablet project</a:t>
            </a:r>
            <a:endParaRPr sz="3000">
              <a:solidFill>
                <a:srgbClr val="51B148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grpSp>
        <p:nvGrpSpPr>
          <p:cNvPr id="351" name="Google Shape;351;p34"/>
          <p:cNvGrpSpPr/>
          <p:nvPr/>
        </p:nvGrpSpPr>
        <p:grpSpPr>
          <a:xfrm>
            <a:off x="2029352" y="465959"/>
            <a:ext cx="2736410" cy="4222433"/>
            <a:chOff x="2112475" y="238125"/>
            <a:chExt cx="3395050" cy="5238750"/>
          </a:xfrm>
        </p:grpSpPr>
        <p:sp>
          <p:nvSpPr>
            <p:cNvPr id="352" name="Google Shape;352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6" name="Google Shape;3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93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62" name="Google Shape;362;p35"/>
          <p:cNvSpPr txBox="1">
            <a:spLocks noGrp="1"/>
          </p:cNvSpPr>
          <p:nvPr>
            <p:ph type="body" idx="4294967295"/>
          </p:nvPr>
        </p:nvSpPr>
        <p:spPr>
          <a:xfrm>
            <a:off x="6117848" y="489750"/>
            <a:ext cx="2136300" cy="41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1B148"/>
                </a:solidFill>
                <a:latin typeface="Dosis ExtraLight"/>
                <a:ea typeface="Dosis ExtraLight"/>
                <a:cs typeface="Dosis ExtraLight"/>
                <a:sym typeface="Dosis ExtraLight"/>
              </a:rPr>
              <a:t>Desktop project</a:t>
            </a:r>
            <a:endParaRPr sz="3000">
              <a:solidFill>
                <a:srgbClr val="51B148"/>
              </a:solidFill>
              <a:latin typeface="Dosis ExtraLight"/>
              <a:ea typeface="Dosis ExtraLight"/>
              <a:cs typeface="Dosis ExtraLight"/>
              <a:sym typeface="Dosis ExtraLigh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>
              <a:solidFill>
                <a:srgbClr val="FFFFFF"/>
              </a:solidFill>
            </a:endParaRPr>
          </a:p>
        </p:txBody>
      </p:sp>
      <p:grpSp>
        <p:nvGrpSpPr>
          <p:cNvPr id="363" name="Google Shape;363;p35"/>
          <p:cNvGrpSpPr/>
          <p:nvPr/>
        </p:nvGrpSpPr>
        <p:grpSpPr>
          <a:xfrm>
            <a:off x="1176016" y="1162593"/>
            <a:ext cx="4810120" cy="2818192"/>
            <a:chOff x="1177450" y="241631"/>
            <a:chExt cx="6173152" cy="3616776"/>
          </a:xfrm>
        </p:grpSpPr>
        <p:sp>
          <p:nvSpPr>
            <p:cNvPr id="364" name="Google Shape;36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8" name="Google Shape;368;p35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1713161" y="1317981"/>
            <a:ext cx="3738934" cy="2375046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3723493" y="622875"/>
            <a:ext cx="4565101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 ExtraLight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Concepto de Venta</a:t>
            </a:r>
            <a:endParaRPr lang="es-MX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osis ExtraLight" panose="020B0604020202020204" charset="0"/>
            </a:endParaRPr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2"/>
          </p:nvPr>
        </p:nvSpPr>
        <p:spPr>
          <a:xfrm>
            <a:off x="6325499" y="1268699"/>
            <a:ext cx="2361300" cy="1415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84F56"/>
                </a:solidFill>
              </a:rPr>
              <a:t>Kit</a:t>
            </a:r>
            <a:endParaRPr sz="1200" dirty="0">
              <a:solidFill>
                <a:srgbClr val="484F56"/>
              </a:solidFill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s-MX" sz="1200" dirty="0">
                <a:solidFill>
                  <a:srgbClr val="484F56"/>
                </a:solidFill>
              </a:rPr>
              <a:t>¿Cuántos se venden?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s-MX" sz="1200" dirty="0">
                <a:solidFill>
                  <a:srgbClr val="484F56"/>
                </a:solidFill>
              </a:rPr>
              <a:t>¿Cuántos tipos existen?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s-MX" sz="1200" dirty="0">
                <a:solidFill>
                  <a:srgbClr val="484F56"/>
                </a:solidFill>
              </a:rPr>
              <a:t>¿Cuántos se venden por tipo?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484F56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84F56"/>
              </a:solidFill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body" idx="1"/>
          </p:nvPr>
        </p:nvSpPr>
        <p:spPr>
          <a:xfrm>
            <a:off x="3822000" y="1268700"/>
            <a:ext cx="2361300" cy="1415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 b="1" dirty="0">
                <a:solidFill>
                  <a:srgbClr val="484F56"/>
                </a:solidFill>
              </a:rPr>
              <a:t>Bebida</a:t>
            </a:r>
            <a:endParaRPr sz="1200" dirty="0">
              <a:solidFill>
                <a:srgbClr val="484F56"/>
              </a:solidFill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s-MX" sz="1200" dirty="0">
                <a:solidFill>
                  <a:srgbClr val="484F56"/>
                </a:solidFill>
              </a:rPr>
              <a:t>¿Quién lo consume?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s-MX" sz="1200" dirty="0">
                <a:solidFill>
                  <a:srgbClr val="484F56"/>
                </a:solidFill>
              </a:rPr>
              <a:t>¿Dónde lo consumen?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s-MX" sz="1200" dirty="0">
                <a:solidFill>
                  <a:srgbClr val="484F56"/>
                </a:solidFill>
              </a:rPr>
              <a:t>¿Cuánto consume cada cliente?</a:t>
            </a:r>
            <a:endParaRPr sz="1200" dirty="0">
              <a:solidFill>
                <a:srgbClr val="484F56"/>
              </a:solidFill>
            </a:endParaRPr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19" name="Google Shape;119;p15"/>
          <p:cNvPicPr preferRelativeResize="0"/>
          <p:nvPr/>
        </p:nvPicPr>
        <p:blipFill rotWithShape="1">
          <a:blip r:embed="rId3">
            <a:alphaModFix/>
          </a:blip>
          <a:srcRect l="6329" r="44411"/>
          <a:stretch/>
        </p:blipFill>
        <p:spPr>
          <a:xfrm>
            <a:off x="523197" y="432200"/>
            <a:ext cx="1749091" cy="2663023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Google Shape;116;p15">
            <a:extLst>
              <a:ext uri="{FF2B5EF4-FFF2-40B4-BE49-F238E27FC236}">
                <a16:creationId xmlns:a16="http://schemas.microsoft.com/office/drawing/2014/main" id="{3EDD2622-BEFF-D8B3-63D6-333708F72D7C}"/>
              </a:ext>
            </a:extLst>
          </p:cNvPr>
          <p:cNvSpPr txBox="1">
            <a:spLocks/>
          </p:cNvSpPr>
          <p:nvPr/>
        </p:nvSpPr>
        <p:spPr>
          <a:xfrm>
            <a:off x="3822000" y="2873816"/>
            <a:ext cx="2361300" cy="1415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⊷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⊶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⊸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●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○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■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●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○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■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 b="1" dirty="0">
                <a:solidFill>
                  <a:srgbClr val="484F56"/>
                </a:solidFill>
              </a:rPr>
              <a:t>Yerba</a:t>
            </a:r>
            <a:endParaRPr lang="es-MX" sz="1200" dirty="0">
              <a:solidFill>
                <a:srgbClr val="484F56"/>
              </a:solidFill>
            </a:endParaRP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r>
              <a:rPr lang="es-MX" sz="1200" dirty="0">
                <a:solidFill>
                  <a:srgbClr val="484F56"/>
                </a:solidFill>
              </a:rPr>
              <a:t>¿Qué cantidad se vende?</a:t>
            </a: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r>
              <a:rPr lang="es-MX" sz="1200" dirty="0">
                <a:solidFill>
                  <a:srgbClr val="484F56"/>
                </a:solidFill>
              </a:rPr>
              <a:t>¿Cuántos tipos existen?</a:t>
            </a: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r>
              <a:rPr lang="es-MX" sz="1200" dirty="0">
                <a:solidFill>
                  <a:srgbClr val="484F56"/>
                </a:solidFill>
              </a:rPr>
              <a:t>¿Cuál se vende más?</a:t>
            </a:r>
          </a:p>
        </p:txBody>
      </p:sp>
      <p:sp>
        <p:nvSpPr>
          <p:cNvPr id="5" name="Google Shape;116;p15">
            <a:extLst>
              <a:ext uri="{FF2B5EF4-FFF2-40B4-BE49-F238E27FC236}">
                <a16:creationId xmlns:a16="http://schemas.microsoft.com/office/drawing/2014/main" id="{D5F16081-DF06-429F-CC80-8624D343D43A}"/>
              </a:ext>
            </a:extLst>
          </p:cNvPr>
          <p:cNvSpPr txBox="1">
            <a:spLocks/>
          </p:cNvSpPr>
          <p:nvPr/>
        </p:nvSpPr>
        <p:spPr>
          <a:xfrm>
            <a:off x="6174367" y="2873815"/>
            <a:ext cx="2361300" cy="178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⊷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⊶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Pontano Sans"/>
              <a:buChar char="⊸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●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○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■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●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○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ntano Sans"/>
              <a:buChar char="■"/>
              <a:defRPr sz="18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MX" sz="1200" b="1" dirty="0">
                <a:solidFill>
                  <a:srgbClr val="484F56"/>
                </a:solidFill>
              </a:rPr>
              <a:t>En general</a:t>
            </a:r>
            <a:endParaRPr lang="es-MX" sz="1200" dirty="0">
              <a:solidFill>
                <a:srgbClr val="484F56"/>
              </a:solidFill>
            </a:endParaRP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r>
              <a:rPr lang="es-MX" sz="1200" dirty="0">
                <a:solidFill>
                  <a:srgbClr val="484F56"/>
                </a:solidFill>
              </a:rPr>
              <a:t>¿Existen temporadas?</a:t>
            </a: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r>
              <a:rPr lang="es-MX" sz="1200" dirty="0">
                <a:solidFill>
                  <a:srgbClr val="484F56"/>
                </a:solidFill>
              </a:rPr>
              <a:t>¿Duración de cada temporada?</a:t>
            </a: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r>
              <a:rPr lang="es-MX" sz="1200" dirty="0">
                <a:solidFill>
                  <a:srgbClr val="484F56"/>
                </a:solidFill>
              </a:rPr>
              <a:t>¿Qué temporada vende más?</a:t>
            </a: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r>
              <a:rPr lang="es-MX" sz="1200" dirty="0">
                <a:solidFill>
                  <a:srgbClr val="484F56"/>
                </a:solidFill>
              </a:rPr>
              <a:t>¿Cuánto cuesta enviarlo?</a:t>
            </a: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r>
              <a:rPr lang="es-MX" sz="1200" dirty="0">
                <a:solidFill>
                  <a:srgbClr val="484F56"/>
                </a:solidFill>
              </a:rPr>
              <a:t>Domicilios y teléfonos.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74" name="Google Shape;374;p36"/>
          <p:cNvSpPr txBox="1">
            <a:spLocks noGrp="1"/>
          </p:cNvSpPr>
          <p:nvPr>
            <p:ph type="ctrTitle" idx="4294967295"/>
          </p:nvPr>
        </p:nvSpPr>
        <p:spPr>
          <a:xfrm>
            <a:off x="685800" y="1430950"/>
            <a:ext cx="4390500" cy="86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51B148"/>
                </a:solidFill>
              </a:rPr>
              <a:t>Thanks!</a:t>
            </a:r>
            <a:endParaRPr sz="9600">
              <a:solidFill>
                <a:srgbClr val="51B148"/>
              </a:solidFill>
            </a:endParaRPr>
          </a:p>
        </p:txBody>
      </p:sp>
      <p:sp>
        <p:nvSpPr>
          <p:cNvPr id="375" name="Google Shape;375;p36"/>
          <p:cNvSpPr txBox="1">
            <a:spLocks noGrp="1"/>
          </p:cNvSpPr>
          <p:nvPr>
            <p:ph type="subTitle" idx="4294967295"/>
          </p:nvPr>
        </p:nvSpPr>
        <p:spPr>
          <a:xfrm>
            <a:off x="685800" y="2018282"/>
            <a:ext cx="4390500" cy="23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ANY QUESTIONS?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You can find me at</a:t>
            </a:r>
            <a:endParaRPr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⊷"/>
            </a:pPr>
            <a:r>
              <a:rPr lang="en">
                <a:solidFill>
                  <a:srgbClr val="FFFFFF"/>
                </a:solidFill>
              </a:rPr>
              <a:t>@username</a:t>
            </a:r>
            <a:endParaRPr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⊷"/>
            </a:pPr>
            <a:r>
              <a:rPr lang="en">
                <a:solidFill>
                  <a:srgbClr val="FFFFFF"/>
                </a:solidFill>
              </a:rPr>
              <a:t>user@mail.me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6" name="Google Shape;376;p36"/>
          <p:cNvSpPr/>
          <p:nvPr/>
        </p:nvSpPr>
        <p:spPr>
          <a:xfrm>
            <a:off x="5020246" y="816383"/>
            <a:ext cx="2713515" cy="2468231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6"/>
          <p:cNvSpPr/>
          <p:nvPr/>
        </p:nvSpPr>
        <p:spPr>
          <a:xfrm rot="2240807">
            <a:off x="6269797" y="3349126"/>
            <a:ext cx="1651746" cy="1002494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6"/>
          <p:cNvSpPr/>
          <p:nvPr/>
        </p:nvSpPr>
        <p:spPr>
          <a:xfrm rot="-6741915">
            <a:off x="7586101" y="2562766"/>
            <a:ext cx="640976" cy="99833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B8F5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4" name="Google Shape;384;p37"/>
          <p:cNvSpPr txBox="1">
            <a:spLocks noGrp="1"/>
          </p:cNvSpPr>
          <p:nvPr>
            <p:ph type="body" idx="1"/>
          </p:nvPr>
        </p:nvSpPr>
        <p:spPr>
          <a:xfrm>
            <a:off x="4320075" y="1694175"/>
            <a:ext cx="43668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51B14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>
              <a:solidFill>
                <a:srgbClr val="51B148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⊷"/>
            </a:pPr>
            <a:r>
              <a:rPr lang="en" sz="2400"/>
              <a:t>Photographs by </a:t>
            </a:r>
            <a:r>
              <a:rPr lang="en" sz="2400" u="sng">
                <a:solidFill>
                  <a:srgbClr val="51B14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>
              <a:solidFill>
                <a:srgbClr val="51B148"/>
              </a:solidFill>
            </a:endParaRPr>
          </a:p>
        </p:txBody>
      </p:sp>
      <p:sp>
        <p:nvSpPr>
          <p:cNvPr id="385" name="Google Shape;385;p3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86" name="Google Shape;386;p37"/>
          <p:cNvPicPr preferRelativeResize="0"/>
          <p:nvPr/>
        </p:nvPicPr>
        <p:blipFill rotWithShape="1">
          <a:blip r:embed="rId5">
            <a:alphaModFix/>
          </a:blip>
          <a:srcRect l="8091" t="22963" r="43307" b="-11217"/>
          <a:stretch/>
        </p:blipFill>
        <p:spPr>
          <a:xfrm rot="-226005">
            <a:off x="1585500" y="1475773"/>
            <a:ext cx="2433561" cy="2927735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>
            <a:spLocks noGrp="1"/>
          </p:cNvSpPr>
          <p:nvPr>
            <p:ph type="title"/>
          </p:nvPr>
        </p:nvSpPr>
        <p:spPr>
          <a:xfrm>
            <a:off x="4320075" y="4360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2" name="Google Shape;392;p38"/>
          <p:cNvSpPr txBox="1">
            <a:spLocks noGrp="1"/>
          </p:cNvSpPr>
          <p:nvPr>
            <p:ph type="body" idx="1"/>
          </p:nvPr>
        </p:nvSpPr>
        <p:spPr>
          <a:xfrm>
            <a:off x="4320075" y="1236975"/>
            <a:ext cx="4366800" cy="30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 and colors: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⊷"/>
            </a:pPr>
            <a:r>
              <a:rPr lang="en" sz="1400"/>
              <a:t>Titles: Dosis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⊷"/>
            </a:pPr>
            <a:r>
              <a:rPr lang="en" sz="1400"/>
              <a:t>Body copy: Pontano Sans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51B14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https://www.fontsquirrel.com/fonts/dosis</a:t>
            </a:r>
            <a:endParaRPr sz="1400">
              <a:solidFill>
                <a:srgbClr val="51B14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51B14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http://www.1001fonts.com/pontano-sans-font.html</a:t>
            </a:r>
            <a:endParaRPr sz="1400">
              <a:solidFill>
                <a:srgbClr val="51B14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Lime green </a:t>
            </a:r>
            <a:r>
              <a:rPr lang="en" sz="1400" b="1">
                <a:solidFill>
                  <a:srgbClr val="B8F567"/>
                </a:solidFill>
              </a:rPr>
              <a:t>#b8f567</a:t>
            </a:r>
            <a:br>
              <a:rPr lang="en" sz="1400">
                <a:solidFill>
                  <a:srgbClr val="484F56"/>
                </a:solidFill>
              </a:rPr>
            </a:br>
            <a:r>
              <a:rPr lang="en" sz="1400"/>
              <a:t>Leaf green </a:t>
            </a:r>
            <a:r>
              <a:rPr lang="en" sz="1400" b="1">
                <a:solidFill>
                  <a:srgbClr val="9BCF63"/>
                </a:solidFill>
              </a:rPr>
              <a:t>#9bcf63</a:t>
            </a:r>
            <a:br>
              <a:rPr lang="en" sz="1400">
                <a:solidFill>
                  <a:srgbClr val="484F56"/>
                </a:solidFill>
              </a:rPr>
            </a:br>
            <a:r>
              <a:rPr lang="en" sz="1400"/>
              <a:t>Moss green </a:t>
            </a:r>
            <a:r>
              <a:rPr lang="en" sz="1400" b="1">
                <a:solidFill>
                  <a:srgbClr val="51B148"/>
                </a:solidFill>
              </a:rPr>
              <a:t>#51b148</a:t>
            </a:r>
            <a:endParaRPr sz="1400">
              <a:solidFill>
                <a:srgbClr val="51B148"/>
              </a:solidFill>
            </a:endParaRPr>
          </a:p>
        </p:txBody>
      </p:sp>
      <p:sp>
        <p:nvSpPr>
          <p:cNvPr id="393" name="Google Shape;393;p38"/>
          <p:cNvSpPr txBox="1"/>
          <p:nvPr/>
        </p:nvSpPr>
        <p:spPr>
          <a:xfrm>
            <a:off x="4320075" y="4171650"/>
            <a:ext cx="45204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51B148"/>
                </a:solidFill>
                <a:latin typeface="Pontano Sans"/>
                <a:ea typeface="Pontano Sans"/>
                <a:cs typeface="Pontano Sans"/>
                <a:sym typeface="Pontano San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51B148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1B148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51B148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94" name="Google Shape;394;p3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95" name="Google Shape;395;p38"/>
          <p:cNvPicPr preferRelativeResize="0"/>
          <p:nvPr/>
        </p:nvPicPr>
        <p:blipFill rotWithShape="1">
          <a:blip r:embed="rId5">
            <a:alphaModFix/>
          </a:blip>
          <a:srcRect l="8436" r="8444"/>
          <a:stretch/>
        </p:blipFill>
        <p:spPr>
          <a:xfrm rot="-226005">
            <a:off x="1585500" y="1475773"/>
            <a:ext cx="2433561" cy="2927735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9"/>
          <p:cNvSpPr txBox="1">
            <a:spLocks noGrp="1"/>
          </p:cNvSpPr>
          <p:nvPr>
            <p:ph type="ctrTitle"/>
          </p:nvPr>
        </p:nvSpPr>
        <p:spPr>
          <a:xfrm>
            <a:off x="5349175" y="1964350"/>
            <a:ext cx="3108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01" name="Google Shape;401;p39"/>
          <p:cNvSpPr txBox="1">
            <a:spLocks noGrp="1"/>
          </p:cNvSpPr>
          <p:nvPr>
            <p:ph type="subTitle" idx="1"/>
          </p:nvPr>
        </p:nvSpPr>
        <p:spPr>
          <a:xfrm>
            <a:off x="5349175" y="3221054"/>
            <a:ext cx="310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pic>
        <p:nvPicPr>
          <p:cNvPr id="402" name="Google Shape;402;p39"/>
          <p:cNvPicPr preferRelativeResize="0"/>
          <p:nvPr/>
        </p:nvPicPr>
        <p:blipFill rotWithShape="1">
          <a:blip r:embed="rId3">
            <a:alphaModFix/>
          </a:blip>
          <a:srcRect l="8436" r="8444"/>
          <a:stretch/>
        </p:blipFill>
        <p:spPr>
          <a:xfrm>
            <a:off x="2125100" y="448629"/>
            <a:ext cx="2708355" cy="3258307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34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08" name="Google Shape;408;p40"/>
          <p:cNvSpPr/>
          <p:nvPr/>
        </p:nvSpPr>
        <p:spPr>
          <a:xfrm>
            <a:off x="7735208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DEC</a:t>
            </a:r>
            <a:endParaRPr sz="1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09" name="Google Shape;409;p40"/>
          <p:cNvSpPr/>
          <p:nvPr/>
        </p:nvSpPr>
        <p:spPr>
          <a:xfrm>
            <a:off x="7075124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NOV</a:t>
            </a:r>
            <a:endParaRPr sz="1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10" name="Google Shape;410;p40"/>
          <p:cNvSpPr/>
          <p:nvPr/>
        </p:nvSpPr>
        <p:spPr>
          <a:xfrm>
            <a:off x="6415040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OCT</a:t>
            </a:r>
            <a:endParaRPr sz="1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11" name="Google Shape;411;p40"/>
          <p:cNvSpPr/>
          <p:nvPr/>
        </p:nvSpPr>
        <p:spPr>
          <a:xfrm>
            <a:off x="5754956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SEP</a:t>
            </a:r>
            <a:endParaRPr sz="1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12" name="Google Shape;412;p40"/>
          <p:cNvSpPr/>
          <p:nvPr/>
        </p:nvSpPr>
        <p:spPr>
          <a:xfrm>
            <a:off x="5094872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AUG</a:t>
            </a:r>
            <a:endParaRPr sz="1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13" name="Google Shape;413;p40"/>
          <p:cNvSpPr/>
          <p:nvPr/>
        </p:nvSpPr>
        <p:spPr>
          <a:xfrm>
            <a:off x="4434788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JUL</a:t>
            </a:r>
            <a:endParaRPr sz="1000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14" name="Google Shape;414;p40"/>
          <p:cNvSpPr/>
          <p:nvPr/>
        </p:nvSpPr>
        <p:spPr>
          <a:xfrm>
            <a:off x="3774704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JUN</a:t>
            </a:r>
            <a:endParaRPr sz="1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15" name="Google Shape;415;p40"/>
          <p:cNvSpPr/>
          <p:nvPr/>
        </p:nvSpPr>
        <p:spPr>
          <a:xfrm>
            <a:off x="3114619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MAY</a:t>
            </a:r>
            <a:endParaRPr sz="1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16" name="Google Shape;416;p40"/>
          <p:cNvSpPr/>
          <p:nvPr/>
        </p:nvSpPr>
        <p:spPr>
          <a:xfrm>
            <a:off x="2454535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APR</a:t>
            </a:r>
            <a:endParaRPr sz="1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17" name="Google Shape;417;p40"/>
          <p:cNvSpPr/>
          <p:nvPr/>
        </p:nvSpPr>
        <p:spPr>
          <a:xfrm>
            <a:off x="1794451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MAR</a:t>
            </a:r>
            <a:endParaRPr sz="1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18" name="Google Shape;418;p40"/>
          <p:cNvSpPr/>
          <p:nvPr/>
        </p:nvSpPr>
        <p:spPr>
          <a:xfrm>
            <a:off x="1134367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FEB</a:t>
            </a:r>
            <a:endParaRPr sz="1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19" name="Google Shape;419;p40"/>
          <p:cNvSpPr/>
          <p:nvPr/>
        </p:nvSpPr>
        <p:spPr>
          <a:xfrm>
            <a:off x="474283" y="2374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JAN</a:t>
            </a:r>
            <a:endParaRPr sz="10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20" name="Google Shape;420;p40"/>
          <p:cNvSpPr/>
          <p:nvPr/>
        </p:nvSpPr>
        <p:spPr>
          <a:xfrm>
            <a:off x="0" y="2374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21" name="Google Shape;421;p40"/>
          <p:cNvCxnSpPr/>
          <p:nvPr/>
        </p:nvCxnSpPr>
        <p:spPr>
          <a:xfrm rot="10800000">
            <a:off x="768923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2" name="Google Shape;422;p40"/>
          <p:cNvSpPr txBox="1"/>
          <p:nvPr/>
        </p:nvSpPr>
        <p:spPr>
          <a:xfrm>
            <a:off x="727900" y="1346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423" name="Google Shape;423;p40"/>
          <p:cNvCxnSpPr/>
          <p:nvPr/>
        </p:nvCxnSpPr>
        <p:spPr>
          <a:xfrm rot="10800000">
            <a:off x="2090158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" name="Google Shape;424;p40"/>
          <p:cNvSpPr txBox="1"/>
          <p:nvPr/>
        </p:nvSpPr>
        <p:spPr>
          <a:xfrm>
            <a:off x="2050642" y="1346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Red is the colour of danger and courage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425" name="Google Shape;425;p40"/>
          <p:cNvCxnSpPr/>
          <p:nvPr/>
        </p:nvCxnSpPr>
        <p:spPr>
          <a:xfrm rot="10800000">
            <a:off x="3411393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6" name="Google Shape;426;p40"/>
          <p:cNvSpPr txBox="1"/>
          <p:nvPr/>
        </p:nvSpPr>
        <p:spPr>
          <a:xfrm>
            <a:off x="3373384" y="1346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427" name="Google Shape;427;p40"/>
          <p:cNvCxnSpPr/>
          <p:nvPr/>
        </p:nvCxnSpPr>
        <p:spPr>
          <a:xfrm rot="10800000">
            <a:off x="4732628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8" name="Google Shape;428;p40"/>
          <p:cNvSpPr txBox="1"/>
          <p:nvPr/>
        </p:nvSpPr>
        <p:spPr>
          <a:xfrm>
            <a:off x="4696126" y="1346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429" name="Google Shape;429;p40"/>
          <p:cNvCxnSpPr/>
          <p:nvPr/>
        </p:nvCxnSpPr>
        <p:spPr>
          <a:xfrm rot="10800000">
            <a:off x="6053863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0" name="Google Shape;430;p40"/>
          <p:cNvSpPr txBox="1"/>
          <p:nvPr/>
        </p:nvSpPr>
        <p:spPr>
          <a:xfrm>
            <a:off x="6018868" y="1346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431" name="Google Shape;431;p40"/>
          <p:cNvCxnSpPr/>
          <p:nvPr/>
        </p:nvCxnSpPr>
        <p:spPr>
          <a:xfrm rot="10800000">
            <a:off x="7375098" y="1900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2" name="Google Shape;432;p40"/>
          <p:cNvSpPr txBox="1"/>
          <p:nvPr/>
        </p:nvSpPr>
        <p:spPr>
          <a:xfrm>
            <a:off x="7341610" y="1346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433" name="Google Shape;433;p40"/>
          <p:cNvCxnSpPr/>
          <p:nvPr/>
        </p:nvCxnSpPr>
        <p:spPr>
          <a:xfrm rot="10800000">
            <a:off x="1439687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4" name="Google Shape;434;p40"/>
          <p:cNvSpPr txBox="1"/>
          <p:nvPr/>
        </p:nvSpPr>
        <p:spPr>
          <a:xfrm>
            <a:off x="1369548" y="3267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435" name="Google Shape;435;p40"/>
          <p:cNvCxnSpPr/>
          <p:nvPr/>
        </p:nvCxnSpPr>
        <p:spPr>
          <a:xfrm rot="10800000">
            <a:off x="2760922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6" name="Google Shape;436;p40"/>
          <p:cNvSpPr txBox="1"/>
          <p:nvPr/>
        </p:nvSpPr>
        <p:spPr>
          <a:xfrm>
            <a:off x="2699944" y="3267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437" name="Google Shape;437;p40"/>
          <p:cNvCxnSpPr/>
          <p:nvPr/>
        </p:nvCxnSpPr>
        <p:spPr>
          <a:xfrm rot="10800000">
            <a:off x="4082157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8" name="Google Shape;438;p40"/>
          <p:cNvSpPr txBox="1"/>
          <p:nvPr/>
        </p:nvSpPr>
        <p:spPr>
          <a:xfrm>
            <a:off x="4030339" y="3267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439" name="Google Shape;439;p40"/>
          <p:cNvCxnSpPr/>
          <p:nvPr/>
        </p:nvCxnSpPr>
        <p:spPr>
          <a:xfrm rot="10800000">
            <a:off x="5403392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0" name="Google Shape;440;p40"/>
          <p:cNvSpPr txBox="1"/>
          <p:nvPr/>
        </p:nvSpPr>
        <p:spPr>
          <a:xfrm>
            <a:off x="5360735" y="3267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Red is the colour of danger and courage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441" name="Google Shape;441;p40"/>
          <p:cNvCxnSpPr/>
          <p:nvPr/>
        </p:nvCxnSpPr>
        <p:spPr>
          <a:xfrm rot="10800000">
            <a:off x="6724627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2" name="Google Shape;442;p40"/>
          <p:cNvSpPr txBox="1"/>
          <p:nvPr/>
        </p:nvSpPr>
        <p:spPr>
          <a:xfrm>
            <a:off x="6691131" y="3267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443" name="Google Shape;443;p40"/>
          <p:cNvCxnSpPr/>
          <p:nvPr/>
        </p:nvCxnSpPr>
        <p:spPr>
          <a:xfrm rot="10800000">
            <a:off x="8045862" y="2743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4" name="Google Shape;444;p40"/>
          <p:cNvSpPr txBox="1"/>
          <p:nvPr/>
        </p:nvSpPr>
        <p:spPr>
          <a:xfrm>
            <a:off x="8008073" y="3267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45" name="Google Shape;445;p40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Timeline</a:t>
            </a:r>
            <a:endParaRPr sz="2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35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51" name="Google Shape;451;p41"/>
          <p:cNvSpPr/>
          <p:nvPr/>
        </p:nvSpPr>
        <p:spPr>
          <a:xfrm>
            <a:off x="0" y="2142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0" y="21424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41"/>
          <p:cNvGrpSpPr/>
          <p:nvPr/>
        </p:nvGrpSpPr>
        <p:grpSpPr>
          <a:xfrm>
            <a:off x="1786339" y="1474801"/>
            <a:ext cx="473400" cy="473400"/>
            <a:chOff x="1786339" y="1703401"/>
            <a:chExt cx="473400" cy="473400"/>
          </a:xfrm>
        </p:grpSpPr>
        <p:sp>
          <p:nvSpPr>
            <p:cNvPr id="454" name="Google Shape;454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1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6" name="Google Shape;456;p41"/>
          <p:cNvGrpSpPr/>
          <p:nvPr/>
        </p:nvGrpSpPr>
        <p:grpSpPr>
          <a:xfrm>
            <a:off x="3814414" y="1474801"/>
            <a:ext cx="473400" cy="473400"/>
            <a:chOff x="3814414" y="1703401"/>
            <a:chExt cx="473400" cy="473400"/>
          </a:xfrm>
        </p:grpSpPr>
        <p:sp>
          <p:nvSpPr>
            <p:cNvPr id="457" name="Google Shape;457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3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59" name="Google Shape;459;p41"/>
          <p:cNvGrpSpPr/>
          <p:nvPr/>
        </p:nvGrpSpPr>
        <p:grpSpPr>
          <a:xfrm>
            <a:off x="5842489" y="1474801"/>
            <a:ext cx="473400" cy="473400"/>
            <a:chOff x="5842489" y="1703401"/>
            <a:chExt cx="473400" cy="473400"/>
          </a:xfrm>
        </p:grpSpPr>
        <p:sp>
          <p:nvSpPr>
            <p:cNvPr id="460" name="Google Shape;460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5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2" name="Google Shape;462;p41"/>
          <p:cNvGrpSpPr/>
          <p:nvPr/>
        </p:nvGrpSpPr>
        <p:grpSpPr>
          <a:xfrm>
            <a:off x="6880814" y="3347700"/>
            <a:ext cx="473400" cy="473400"/>
            <a:chOff x="6880814" y="3576300"/>
            <a:chExt cx="473400" cy="473400"/>
          </a:xfrm>
        </p:grpSpPr>
        <p:sp>
          <p:nvSpPr>
            <p:cNvPr id="463" name="Google Shape;463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6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5" name="Google Shape;465;p41"/>
          <p:cNvGrpSpPr/>
          <p:nvPr/>
        </p:nvGrpSpPr>
        <p:grpSpPr>
          <a:xfrm>
            <a:off x="4852739" y="3347700"/>
            <a:ext cx="473400" cy="473400"/>
            <a:chOff x="4852739" y="3576300"/>
            <a:chExt cx="473400" cy="473400"/>
          </a:xfrm>
        </p:grpSpPr>
        <p:sp>
          <p:nvSpPr>
            <p:cNvPr id="466" name="Google Shape;466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4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grpSp>
        <p:nvGrpSpPr>
          <p:cNvPr id="468" name="Google Shape;468;p41"/>
          <p:cNvGrpSpPr/>
          <p:nvPr/>
        </p:nvGrpSpPr>
        <p:grpSpPr>
          <a:xfrm>
            <a:off x="2824664" y="3347700"/>
            <a:ext cx="473400" cy="473400"/>
            <a:chOff x="2824664" y="3576300"/>
            <a:chExt cx="473400" cy="473400"/>
          </a:xfrm>
        </p:grpSpPr>
        <p:sp>
          <p:nvSpPr>
            <p:cNvPr id="469" name="Google Shape;469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2</a:t>
              </a:r>
              <a:endParaRPr sz="6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sp>
        <p:nvSpPr>
          <p:cNvPr id="471" name="Google Shape;471;p41"/>
          <p:cNvSpPr txBox="1"/>
          <p:nvPr/>
        </p:nvSpPr>
        <p:spPr>
          <a:xfrm>
            <a:off x="1379850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2" name="Google Shape;472;p41"/>
          <p:cNvSpPr txBox="1"/>
          <p:nvPr/>
        </p:nvSpPr>
        <p:spPr>
          <a:xfrm>
            <a:off x="3377205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Red is the colour of danger and courage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3" name="Google Shape;473;p41"/>
          <p:cNvSpPr txBox="1"/>
          <p:nvPr/>
        </p:nvSpPr>
        <p:spPr>
          <a:xfrm>
            <a:off x="5436010" y="927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4" name="Google Shape;474;p41"/>
          <p:cNvSpPr txBox="1"/>
          <p:nvPr/>
        </p:nvSpPr>
        <p:spPr>
          <a:xfrm>
            <a:off x="241817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5" name="Google Shape;475;p41"/>
          <p:cNvSpPr txBox="1"/>
          <p:nvPr/>
        </p:nvSpPr>
        <p:spPr>
          <a:xfrm>
            <a:off x="444625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6" name="Google Shape;476;p41"/>
          <p:cNvSpPr txBox="1"/>
          <p:nvPr/>
        </p:nvSpPr>
        <p:spPr>
          <a:xfrm>
            <a:off x="6474335" y="38350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77" name="Google Shape;477;p41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Roadmap</a:t>
            </a:r>
            <a:endParaRPr sz="2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2"/>
          <p:cNvSpPr txBox="1">
            <a:spLocks noGrp="1"/>
          </p:cNvSpPr>
          <p:nvPr>
            <p:ph type="title"/>
          </p:nvPr>
        </p:nvSpPr>
        <p:spPr>
          <a:xfrm>
            <a:off x="3957850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83" name="Google Shape;483;p42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aphicFrame>
        <p:nvGraphicFramePr>
          <p:cNvPr id="484" name="Google Shape;484;p42"/>
          <p:cNvGraphicFramePr/>
          <p:nvPr/>
        </p:nvGraphicFramePr>
        <p:xfrm>
          <a:off x="3376500" y="1564481"/>
          <a:ext cx="5767500" cy="3197750"/>
        </p:xfrm>
        <a:graphic>
          <a:graphicData uri="http://schemas.openxmlformats.org/drawingml/2006/table">
            <a:tbl>
              <a:tblPr>
                <a:noFill/>
                <a:tableStyleId>{EF5688B0-4586-4F79-B386-ED4F693CF96F}</a:tableStyleId>
              </a:tblPr>
              <a:tblGrid>
                <a:gridCol w="58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59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485" name="Google Shape;485;p42"/>
          <p:cNvPicPr preferRelativeResize="0"/>
          <p:nvPr/>
        </p:nvPicPr>
        <p:blipFill rotWithShape="1">
          <a:blip r:embed="rId3">
            <a:alphaModFix/>
          </a:blip>
          <a:srcRect l="4523" t="348" r="44644" b="22264"/>
          <a:stretch/>
        </p:blipFill>
        <p:spPr>
          <a:xfrm rot="136920">
            <a:off x="505387" y="431573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3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37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91" name="Google Shape;491;p43"/>
          <p:cNvSpPr/>
          <p:nvPr/>
        </p:nvSpPr>
        <p:spPr>
          <a:xfrm>
            <a:off x="933425" y="1151100"/>
            <a:ext cx="3572700" cy="13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STRENGTHS</a:t>
            </a:r>
            <a:endParaRPr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92" name="Google Shape;492;p43"/>
          <p:cNvSpPr/>
          <p:nvPr/>
        </p:nvSpPr>
        <p:spPr>
          <a:xfrm>
            <a:off x="4653971" y="1151100"/>
            <a:ext cx="3572700" cy="13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WEAKNESSES</a:t>
            </a:r>
            <a:endParaRPr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93" name="Google Shape;493;p43"/>
          <p:cNvSpPr/>
          <p:nvPr/>
        </p:nvSpPr>
        <p:spPr>
          <a:xfrm>
            <a:off x="933425" y="2644728"/>
            <a:ext cx="3572700" cy="13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Black is the color of ebony and of outer space</a:t>
            </a:r>
            <a:endParaRPr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OPPORTUNITIES</a:t>
            </a:r>
            <a:endParaRPr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94" name="Google Shape;494;p43"/>
          <p:cNvSpPr/>
          <p:nvPr/>
        </p:nvSpPr>
        <p:spPr>
          <a:xfrm>
            <a:off x="4653971" y="2644728"/>
            <a:ext cx="3572700" cy="13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White is the color of milk and fresh snow</a:t>
            </a:r>
            <a:endParaRPr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THREATS</a:t>
            </a:r>
            <a:endParaRPr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495" name="Google Shape;495;p43"/>
          <p:cNvSpPr/>
          <p:nvPr/>
        </p:nvSpPr>
        <p:spPr>
          <a:xfrm>
            <a:off x="3480593" y="1469607"/>
            <a:ext cx="2052900" cy="2052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3"/>
          <p:cNvSpPr/>
          <p:nvPr/>
        </p:nvSpPr>
        <p:spPr>
          <a:xfrm rot="5400000">
            <a:off x="3628741" y="1469607"/>
            <a:ext cx="2052900" cy="2052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3"/>
          <p:cNvSpPr/>
          <p:nvPr/>
        </p:nvSpPr>
        <p:spPr>
          <a:xfrm rot="10800000">
            <a:off x="3628741" y="1618899"/>
            <a:ext cx="2052900" cy="2052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43"/>
          <p:cNvSpPr/>
          <p:nvPr/>
        </p:nvSpPr>
        <p:spPr>
          <a:xfrm rot="-5400000">
            <a:off x="3480593" y="1618899"/>
            <a:ext cx="2052900" cy="20529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43"/>
          <p:cNvSpPr/>
          <p:nvPr/>
        </p:nvSpPr>
        <p:spPr>
          <a:xfrm>
            <a:off x="4007841" y="1897852"/>
            <a:ext cx="246032" cy="39080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S</a:t>
            </a:r>
          </a:p>
        </p:txBody>
      </p:sp>
      <p:sp>
        <p:nvSpPr>
          <p:cNvPr id="500" name="Google Shape;500;p43"/>
          <p:cNvSpPr/>
          <p:nvPr/>
        </p:nvSpPr>
        <p:spPr>
          <a:xfrm>
            <a:off x="4870491" y="1904409"/>
            <a:ext cx="453768" cy="3866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W</a:t>
            </a:r>
          </a:p>
        </p:txBody>
      </p:sp>
      <p:sp>
        <p:nvSpPr>
          <p:cNvPr id="501" name="Google Shape;501;p43"/>
          <p:cNvSpPr/>
          <p:nvPr/>
        </p:nvSpPr>
        <p:spPr>
          <a:xfrm>
            <a:off x="3978464" y="2837581"/>
            <a:ext cx="246032" cy="38661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O</a:t>
            </a:r>
          </a:p>
        </p:txBody>
      </p:sp>
      <p:sp>
        <p:nvSpPr>
          <p:cNvPr id="502" name="Google Shape;502;p43"/>
          <p:cNvSpPr/>
          <p:nvPr/>
        </p:nvSpPr>
        <p:spPr>
          <a:xfrm>
            <a:off x="4967539" y="2844138"/>
            <a:ext cx="264917" cy="38346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osis"/>
              </a:rPr>
              <a:t>T</a:t>
            </a:r>
          </a:p>
        </p:txBody>
      </p:sp>
      <p:sp>
        <p:nvSpPr>
          <p:cNvPr id="503" name="Google Shape;503;p43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SWOT Analysis</a:t>
            </a:r>
            <a:endParaRPr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4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09" name="Google Shape;509;p4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10" name="Google Shape;510;p44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Key Activities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800" b="1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11" name="Google Shape;511;p44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Key Resources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12" name="Google Shape;512;p44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Value Propositions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13" name="Google Shape;513;p44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Customer Relationships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14" name="Google Shape;514;p44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Channels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15" name="Google Shape;515;p44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Customer Segments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16" name="Google Shape;516;p44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Key Partners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800" b="1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17" name="Google Shape;517;p44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Cost Structure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18" name="Google Shape;518;p44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Revenue Streams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900" b="1">
              <a:solidFill>
                <a:schemeClr val="dk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19" name="Google Shape;519;p44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20" name="Google Shape;520;p44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21" name="Google Shape;521;p44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22" name="Google Shape;522;p44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23" name="Google Shape;523;p44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24" name="Google Shape;524;p44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4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26" name="Google Shape;526;p44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27" name="Google Shape;527;p44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28" name="Google Shape;528;p44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0" name="Google Shape;530;p44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1" name="Google Shape;531;p44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32" name="Google Shape;532;p44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3" name="Google Shape;533;p44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44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44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6" name="Google Shape;536;p44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7" name="Google Shape;537;p44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38" name="Google Shape;538;p4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9" name="Google Shape;539;p4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0" name="Google Shape;540;p4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1" name="Google Shape;541;p4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2" name="Google Shape;542;p4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5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49" name="Google Shape;549;p45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550" name="Google Shape;550;p45"/>
          <p:cNvGrpSpPr/>
          <p:nvPr/>
        </p:nvGrpSpPr>
        <p:grpSpPr>
          <a:xfrm>
            <a:off x="3758187" y="1820956"/>
            <a:ext cx="2865949" cy="2576544"/>
            <a:chOff x="3778727" y="4460423"/>
            <a:chExt cx="720160" cy="647438"/>
          </a:xfrm>
        </p:grpSpPr>
        <p:sp>
          <p:nvSpPr>
            <p:cNvPr id="551" name="Google Shape;551;p45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552" name="Google Shape;552;p45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556" name="Google Shape;556;p45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Pontano Sans"/>
                  <a:ea typeface="Pontano Sans"/>
                  <a:cs typeface="Pontano Sans"/>
                  <a:sym typeface="Pontano Sans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  <p:sp>
          <p:nvSpPr>
            <p:cNvPr id="557" name="Google Shape;557;p4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endParaRPr>
            </a:p>
          </p:txBody>
        </p:sp>
      </p:grpSp>
      <p:cxnSp>
        <p:nvCxnSpPr>
          <p:cNvPr id="558" name="Google Shape;558;p45"/>
          <p:cNvCxnSpPr/>
          <p:nvPr/>
        </p:nvCxnSpPr>
        <p:spPr>
          <a:xfrm>
            <a:off x="6560700" y="2247557"/>
            <a:ext cx="839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9" name="Google Shape;559;p45"/>
          <p:cNvSpPr txBox="1"/>
          <p:nvPr/>
        </p:nvSpPr>
        <p:spPr>
          <a:xfrm>
            <a:off x="7449104" y="2110900"/>
            <a:ext cx="14511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10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560" name="Google Shape;560;p45"/>
          <p:cNvCxnSpPr/>
          <p:nvPr/>
        </p:nvCxnSpPr>
        <p:spPr>
          <a:xfrm>
            <a:off x="6437049" y="2630105"/>
            <a:ext cx="9633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1" name="Google Shape;561;p45"/>
          <p:cNvSpPr txBox="1"/>
          <p:nvPr/>
        </p:nvSpPr>
        <p:spPr>
          <a:xfrm>
            <a:off x="7449104" y="2493440"/>
            <a:ext cx="14511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10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562" name="Google Shape;562;p45"/>
          <p:cNvCxnSpPr/>
          <p:nvPr/>
        </p:nvCxnSpPr>
        <p:spPr>
          <a:xfrm>
            <a:off x="6261333" y="3012653"/>
            <a:ext cx="1138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3" name="Google Shape;563;p45"/>
          <p:cNvSpPr txBox="1"/>
          <p:nvPr/>
        </p:nvSpPr>
        <p:spPr>
          <a:xfrm>
            <a:off x="7449104" y="2875980"/>
            <a:ext cx="14511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10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564" name="Google Shape;564;p45"/>
          <p:cNvCxnSpPr/>
          <p:nvPr/>
        </p:nvCxnSpPr>
        <p:spPr>
          <a:xfrm>
            <a:off x="6111650" y="3395181"/>
            <a:ext cx="1288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5" name="Google Shape;565;p45"/>
          <p:cNvSpPr txBox="1"/>
          <p:nvPr/>
        </p:nvSpPr>
        <p:spPr>
          <a:xfrm>
            <a:off x="7449104" y="3258520"/>
            <a:ext cx="14511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10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566" name="Google Shape;566;p45"/>
          <p:cNvCxnSpPr/>
          <p:nvPr/>
        </p:nvCxnSpPr>
        <p:spPr>
          <a:xfrm>
            <a:off x="5948940" y="3777729"/>
            <a:ext cx="14511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7" name="Google Shape;567;p45"/>
          <p:cNvSpPr txBox="1"/>
          <p:nvPr/>
        </p:nvSpPr>
        <p:spPr>
          <a:xfrm>
            <a:off x="7449104" y="3641060"/>
            <a:ext cx="14511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10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cxnSp>
        <p:nvCxnSpPr>
          <p:cNvPr id="568" name="Google Shape;568;p45"/>
          <p:cNvCxnSpPr/>
          <p:nvPr/>
        </p:nvCxnSpPr>
        <p:spPr>
          <a:xfrm>
            <a:off x="5779737" y="4160257"/>
            <a:ext cx="16137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9" name="Google Shape;569;p45"/>
          <p:cNvSpPr txBox="1"/>
          <p:nvPr/>
        </p:nvSpPr>
        <p:spPr>
          <a:xfrm>
            <a:off x="7449104" y="4023600"/>
            <a:ext cx="1451100" cy="2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Insert your content</a:t>
            </a:r>
            <a:endParaRPr sz="10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pic>
        <p:nvPicPr>
          <p:cNvPr id="570" name="Google Shape;570;p45"/>
          <p:cNvPicPr preferRelativeResize="0"/>
          <p:nvPr/>
        </p:nvPicPr>
        <p:blipFill rotWithShape="1">
          <a:blip r:embed="rId3">
            <a:alphaModFix/>
          </a:blip>
          <a:srcRect l="25369" r="25369"/>
          <a:stretch/>
        </p:blipFill>
        <p:spPr>
          <a:xfrm rot="136920">
            <a:off x="505387" y="431573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3709219" y="487644"/>
            <a:ext cx="4977656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Etapas de puesta en Operación</a:t>
            </a:r>
            <a:endParaRPr sz="3200" b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1"/>
          </p:nvPr>
        </p:nvSpPr>
        <p:spPr>
          <a:xfrm>
            <a:off x="4320074" y="1339702"/>
            <a:ext cx="4526213" cy="33161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r>
              <a:rPr lang="es-MX" b="1" dirty="0"/>
              <a:t>Conocer el mercado.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r>
              <a:rPr lang="es-MX" b="1" dirty="0"/>
              <a:t>Áreas de Oportunidad del e-</a:t>
            </a:r>
            <a:r>
              <a:rPr lang="es-MX" b="1" dirty="0" err="1"/>
              <a:t>commerce</a:t>
            </a:r>
            <a:r>
              <a:rPr lang="es-MX" b="1" dirty="0"/>
              <a:t>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r>
              <a:rPr lang="es-MX" b="1" dirty="0"/>
              <a:t>Adquisición de Hosting.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r>
              <a:rPr lang="es-MX" b="1" dirty="0"/>
              <a:t>Definir nombre de Dominio.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r>
              <a:rPr lang="es-MX" b="1" dirty="0"/>
              <a:t>Deploy o pruebas en Dominio.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r>
              <a:rPr lang="es-MX" b="1" dirty="0"/>
              <a:t>Definir el Branding.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⊷"/>
            </a:pPr>
            <a:endParaRPr b="1" dirty="0"/>
          </a:p>
        </p:txBody>
      </p:sp>
      <p:sp>
        <p:nvSpPr>
          <p:cNvPr id="150" name="Google Shape;150;p19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 t="21478" r="12854" b="8625"/>
          <a:stretch/>
        </p:blipFill>
        <p:spPr>
          <a:xfrm rot="-226003">
            <a:off x="1599738" y="1500708"/>
            <a:ext cx="2413373" cy="2903426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Competitor Matrix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90" name="Google Shape;590;p47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1" name="Google Shape;591;p47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92" name="Google Shape;592;p47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7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7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7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7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7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7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7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7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7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7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7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7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7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7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7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7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7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7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7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7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7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7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7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7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7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7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7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7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7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7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7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7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7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7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7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7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7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7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7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7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7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7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7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7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7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8" name="Google Shape;638;p4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639" name="Google Shape;639;p47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40" name="Google Shape;640;p47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7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7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7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7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7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7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7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7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7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7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7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7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7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47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47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47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7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8" name="Google Shape;658;p47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" name="Google Shape;659;p47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0" name="Google Shape;660;p47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1" name="Google Shape;661;p47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62" name="Google Shape;662;p47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63" name="Google Shape;663;p47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64" name="Google Shape;664;p47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LOW VALUE 1</a:t>
            </a:r>
            <a:endParaRPr sz="8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65" name="Google Shape;665;p47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HIGH VALUE 1</a:t>
            </a:r>
            <a:endParaRPr sz="8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66" name="Google Shape;666;p47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LOW VALUE 2</a:t>
            </a:r>
            <a:endParaRPr sz="8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67" name="Google Shape;667;p47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HIGH VALUE 2</a:t>
            </a:r>
            <a:endParaRPr sz="8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68" name="Google Shape;668;p47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Our company</a:t>
            </a:r>
            <a:endParaRPr sz="8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69" name="Google Shape;669;p47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Competitor</a:t>
            </a:r>
            <a:endParaRPr sz="8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70" name="Google Shape;670;p47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Competitor</a:t>
            </a:r>
            <a:endParaRPr sz="8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71" name="Google Shape;671;p47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Competitor</a:t>
            </a:r>
            <a:endParaRPr sz="8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72" name="Google Shape;672;p47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Competitor</a:t>
            </a:r>
            <a:endParaRPr sz="8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73" name="Google Shape;673;p47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Competitor</a:t>
            </a:r>
            <a:endParaRPr sz="8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674" name="Google Shape;674;p47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Competitor</a:t>
            </a:r>
            <a:endParaRPr sz="80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8"/>
          <p:cNvSpPr txBox="1">
            <a:spLocks noGrp="1"/>
          </p:cNvSpPr>
          <p:nvPr>
            <p:ph type="title"/>
          </p:nvPr>
        </p:nvSpPr>
        <p:spPr>
          <a:xfrm>
            <a:off x="4320075" y="893225"/>
            <a:ext cx="43668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80" name="Google Shape;680;p48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aphicFrame>
        <p:nvGraphicFramePr>
          <p:cNvPr id="681" name="Google Shape;681;p48"/>
          <p:cNvGraphicFramePr/>
          <p:nvPr/>
        </p:nvGraphicFramePr>
        <p:xfrm>
          <a:off x="4320150" y="1584125"/>
          <a:ext cx="4823850" cy="2917575"/>
        </p:xfrm>
        <a:graphic>
          <a:graphicData uri="http://schemas.openxmlformats.org/drawingml/2006/table">
            <a:tbl>
              <a:tblPr>
                <a:noFill/>
                <a:tableStyleId>{E2BCA17F-677F-49BD-A665-7EACDE12126E}</a:tableStyleId>
              </a:tblPr>
              <a:tblGrid>
                <a:gridCol w="53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2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2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2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2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9:00 - 9:45</a:t>
                      </a:r>
                      <a:endParaRPr sz="6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10:00 - 10:45</a:t>
                      </a:r>
                      <a:endParaRPr sz="6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11:00 - 11:45</a:t>
                      </a:r>
                      <a:endParaRPr sz="6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12:00 - 13:15</a:t>
                      </a:r>
                      <a:endParaRPr sz="6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13:30 - 14:15</a:t>
                      </a:r>
                      <a:endParaRPr sz="6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14:30 - 15:15</a:t>
                      </a:r>
                      <a:endParaRPr sz="6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15:30 - 16:15</a:t>
                      </a:r>
                      <a:endParaRPr sz="600">
                        <a:solidFill>
                          <a:schemeClr val="dk2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ontano Sans"/>
                          <a:ea typeface="Pontano Sans"/>
                          <a:cs typeface="Pontano Sans"/>
                          <a:sym typeface="Pontano San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ontano Sans"/>
                        <a:ea typeface="Pontano Sans"/>
                        <a:cs typeface="Pontano Sans"/>
                        <a:sym typeface="Pontano Sans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82" name="Google Shape;682;p48"/>
          <p:cNvPicPr preferRelativeResize="0"/>
          <p:nvPr/>
        </p:nvPicPr>
        <p:blipFill rotWithShape="1">
          <a:blip r:embed="rId3">
            <a:alphaModFix/>
          </a:blip>
          <a:srcRect l="28120" r="28120"/>
          <a:stretch/>
        </p:blipFill>
        <p:spPr>
          <a:xfrm rot="136920">
            <a:off x="505387" y="431573"/>
            <a:ext cx="1749477" cy="2663589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ctrTitle" idx="4294967295"/>
          </p:nvPr>
        </p:nvSpPr>
        <p:spPr>
          <a:xfrm>
            <a:off x="326343" y="395047"/>
            <a:ext cx="5442156" cy="8890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400" b="1" cap="small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Conocer el mercado</a:t>
            </a:r>
            <a:endParaRPr sz="5400" b="1" cap="small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2" name="Google Shape;132;p17"/>
          <p:cNvSpPr txBox="1">
            <a:spLocks noGrp="1"/>
          </p:cNvSpPr>
          <p:nvPr>
            <p:ph type="subTitle" idx="4294967295"/>
          </p:nvPr>
        </p:nvSpPr>
        <p:spPr>
          <a:xfrm>
            <a:off x="350559" y="1185934"/>
            <a:ext cx="5417940" cy="1077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b="1" dirty="0">
                <a:solidFill>
                  <a:srgbClr val="FFFFFF"/>
                </a:solidFill>
              </a:rPr>
              <a:t>Con la información obtenida del concepto de venta, se pretende conocer: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34" name="Google Shape;134;p17"/>
          <p:cNvSpPr/>
          <p:nvPr/>
        </p:nvSpPr>
        <p:spPr>
          <a:xfrm rot="1553879">
            <a:off x="6337783" y="3906779"/>
            <a:ext cx="1651751" cy="1002497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/>
          <p:nvPr/>
        </p:nvSpPr>
        <p:spPr>
          <a:xfrm rot="-7428817">
            <a:off x="7606849" y="3029768"/>
            <a:ext cx="640974" cy="998333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51B1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 l="41662" r="2957"/>
          <a:stretch/>
        </p:blipFill>
        <p:spPr>
          <a:xfrm>
            <a:off x="5768499" y="503275"/>
            <a:ext cx="2571054" cy="3093145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Google Shape;132;p17">
            <a:extLst>
              <a:ext uri="{FF2B5EF4-FFF2-40B4-BE49-F238E27FC236}">
                <a16:creationId xmlns:a16="http://schemas.microsoft.com/office/drawing/2014/main" id="{F458C8BB-80DF-A6FF-9E26-380F24D3F382}"/>
              </a:ext>
            </a:extLst>
          </p:cNvPr>
          <p:cNvSpPr txBox="1">
            <a:spLocks/>
          </p:cNvSpPr>
          <p:nvPr/>
        </p:nvSpPr>
        <p:spPr>
          <a:xfrm>
            <a:off x="326342" y="2156869"/>
            <a:ext cx="5694583" cy="23135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 b="0" i="0" u="none" strike="noStrike" cap="none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marL="342900" indent="-342900" algn="just"/>
            <a:r>
              <a:rPr lang="es-MX" sz="1800" b="1" dirty="0">
                <a:solidFill>
                  <a:srgbClr val="FFFFFF"/>
                </a:solidFill>
                <a:latin typeface="+mn-lt"/>
              </a:rPr>
              <a:t>El costo de venta.</a:t>
            </a:r>
          </a:p>
          <a:p>
            <a:pPr marL="342900" indent="-342900" algn="just"/>
            <a:r>
              <a:rPr lang="es-MX" sz="1800" b="1" dirty="0">
                <a:solidFill>
                  <a:srgbClr val="FFFFFF"/>
                </a:solidFill>
                <a:latin typeface="+mn-lt"/>
              </a:rPr>
              <a:t>La forma de promover o publicitar la venta.</a:t>
            </a:r>
          </a:p>
          <a:p>
            <a:pPr marL="342900" indent="-342900" algn="just"/>
            <a:r>
              <a:rPr lang="es-MX" sz="1800" b="1" dirty="0">
                <a:solidFill>
                  <a:srgbClr val="FFFFFF"/>
                </a:solidFill>
                <a:latin typeface="+mn-lt"/>
              </a:rPr>
              <a:t>El costo de distribución.</a:t>
            </a:r>
          </a:p>
          <a:p>
            <a:pPr marL="342900" indent="-342900" algn="just"/>
            <a:r>
              <a:rPr lang="es-MX" sz="1800" b="1" dirty="0">
                <a:solidFill>
                  <a:srgbClr val="FFFFFF"/>
                </a:solidFill>
                <a:latin typeface="+mn-lt"/>
              </a:rPr>
              <a:t>El consumo diario o por período.</a:t>
            </a:r>
          </a:p>
          <a:p>
            <a:pPr marL="342900" indent="-342900" algn="just"/>
            <a:r>
              <a:rPr lang="es-MX" sz="1800" b="1" dirty="0">
                <a:solidFill>
                  <a:srgbClr val="FFFFFF"/>
                </a:solidFill>
                <a:latin typeface="+mn-lt"/>
              </a:rPr>
              <a:t>El aspecto general de cada negocio.</a:t>
            </a:r>
          </a:p>
          <a:p>
            <a:pPr marL="342900" indent="-342900" algn="just"/>
            <a:r>
              <a:rPr lang="es-MX" sz="1800" b="1" dirty="0">
                <a:solidFill>
                  <a:srgbClr val="FFFFFF"/>
                </a:solidFill>
                <a:latin typeface="+mn-lt"/>
              </a:rPr>
              <a:t>Entre los comerciantes, la aceptación de la plataforma </a:t>
            </a:r>
            <a:r>
              <a:rPr lang="es-MX" sz="1800" b="1" cap="small" dirty="0">
                <a:solidFill>
                  <a:srgbClr val="FFFFFF"/>
                </a:solidFill>
                <a:latin typeface="+mn-lt"/>
              </a:rPr>
              <a:t>To Mate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B148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ctrTitle" idx="4294967295"/>
          </p:nvPr>
        </p:nvSpPr>
        <p:spPr>
          <a:xfrm>
            <a:off x="2779839" y="1798952"/>
            <a:ext cx="6194040" cy="8718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cap="small" dirty="0">
                <a:solidFill>
                  <a:srgbClr val="B8F56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Propuesta de Mejora</a:t>
            </a:r>
            <a:endParaRPr sz="6000" b="1" cap="small" dirty="0">
              <a:solidFill>
                <a:srgbClr val="B8F56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4294967295"/>
          </p:nvPr>
        </p:nvSpPr>
        <p:spPr>
          <a:xfrm>
            <a:off x="3109752" y="3000105"/>
            <a:ext cx="5649529" cy="14704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Verificando las áreas de Oportunidad de To Mate como plataforma con Dev de Back-End y Front-End </a:t>
            </a:r>
            <a:endParaRPr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Google Shape;158;p20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59" name="Google Shape;159;p20"/>
          <p:cNvGrpSpPr/>
          <p:nvPr/>
        </p:nvGrpSpPr>
        <p:grpSpPr>
          <a:xfrm>
            <a:off x="463496" y="418193"/>
            <a:ext cx="1417581" cy="1380759"/>
            <a:chOff x="5926225" y="921350"/>
            <a:chExt cx="517800" cy="504350"/>
          </a:xfrm>
        </p:grpSpPr>
        <p:sp>
          <p:nvSpPr>
            <p:cNvPr id="160" name="Google Shape;160;p20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0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20"/>
          <p:cNvSpPr/>
          <p:nvPr/>
        </p:nvSpPr>
        <p:spPr>
          <a:xfrm>
            <a:off x="2027271" y="916449"/>
            <a:ext cx="1417580" cy="80076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20"/>
          <p:cNvGrpSpPr/>
          <p:nvPr/>
        </p:nvGrpSpPr>
        <p:grpSpPr>
          <a:xfrm>
            <a:off x="1749024" y="3207547"/>
            <a:ext cx="1128571" cy="1471014"/>
            <a:chOff x="2624850" y="4296000"/>
            <a:chExt cx="380400" cy="495825"/>
          </a:xfrm>
        </p:grpSpPr>
        <p:sp>
          <p:nvSpPr>
            <p:cNvPr id="164" name="Google Shape;164;p20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B8F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20"/>
          <p:cNvSpPr/>
          <p:nvPr/>
        </p:nvSpPr>
        <p:spPr>
          <a:xfrm>
            <a:off x="1119751" y="2269155"/>
            <a:ext cx="1775404" cy="981322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3404615" y="595000"/>
            <a:ext cx="696695" cy="393592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9BC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7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84" name="Google Shape;584;p46"/>
          <p:cNvSpPr txBox="1">
            <a:spLocks noGrp="1"/>
          </p:cNvSpPr>
          <p:nvPr>
            <p:ph type="title" idx="4294967295"/>
          </p:nvPr>
        </p:nvSpPr>
        <p:spPr>
          <a:xfrm>
            <a:off x="2349525" y="249238"/>
            <a:ext cx="5737123" cy="396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Equipo de To Mate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7" name="Google Shape;577;p46"/>
          <p:cNvSpPr txBox="1"/>
          <p:nvPr/>
        </p:nvSpPr>
        <p:spPr>
          <a:xfrm>
            <a:off x="860325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William Salas Bolaño</a:t>
            </a:r>
            <a:br>
              <a:rPr lang="en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8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Colombia</a:t>
            </a:r>
            <a:endParaRPr sz="80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Front-</a:t>
            </a:r>
            <a:r>
              <a:rPr lang="es-MX" sz="9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End</a:t>
            </a: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(Conceptual </a:t>
            </a:r>
            <a:r>
              <a:rPr lang="es-MX" sz="9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Model</a:t>
            </a: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)</a:t>
            </a: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79" name="Google Shape;579;p46"/>
          <p:cNvSpPr txBox="1"/>
          <p:nvPr/>
        </p:nvSpPr>
        <p:spPr>
          <a:xfrm>
            <a:off x="2840050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Dionicio Hurtado</a:t>
            </a:r>
            <a:br>
              <a:rPr lang="en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8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Colombia</a:t>
            </a:r>
            <a:endParaRPr sz="80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Front-</a:t>
            </a:r>
            <a:r>
              <a:rPr lang="es-MX" sz="9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End</a:t>
            </a: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(</a:t>
            </a:r>
            <a:r>
              <a:rPr lang="es-MX" sz="9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Broker</a:t>
            </a: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with back-</a:t>
            </a:r>
            <a:r>
              <a:rPr lang="es-MX" sz="9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end</a:t>
            </a: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)</a:t>
            </a: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81" name="Google Shape;581;p46"/>
          <p:cNvSpPr txBox="1"/>
          <p:nvPr/>
        </p:nvSpPr>
        <p:spPr>
          <a:xfrm>
            <a:off x="4675485" y="3016826"/>
            <a:ext cx="1772754" cy="64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Silvia Pérez</a:t>
            </a:r>
            <a:br>
              <a:rPr lang="es-MX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s-MX" sz="8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Argentina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Front-</a:t>
            </a:r>
            <a:r>
              <a:rPr lang="es-MX" sz="9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End</a:t>
            </a: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(Video and Interface </a:t>
            </a:r>
            <a:r>
              <a:rPr lang="es-MX" sz="9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Desing</a:t>
            </a: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)</a:t>
            </a:r>
            <a:endParaRPr lang="es-MX"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83" name="Google Shape;583;p46"/>
          <p:cNvSpPr txBox="1"/>
          <p:nvPr/>
        </p:nvSpPr>
        <p:spPr>
          <a:xfrm>
            <a:off x="6794475" y="3016826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Florencia Sgroy</a:t>
            </a:r>
            <a:br>
              <a:rPr lang="en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8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Argentina</a:t>
            </a:r>
            <a:endParaRPr sz="80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Front-</a:t>
            </a:r>
            <a:r>
              <a:rPr lang="es-MX" sz="9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End</a:t>
            </a: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(</a:t>
            </a:r>
            <a:r>
              <a:rPr lang="es-MX" sz="9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Middle</a:t>
            </a: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</a:t>
            </a:r>
            <a:r>
              <a:rPr lang="es-MX" sz="9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Ware</a:t>
            </a: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and </a:t>
            </a:r>
            <a:r>
              <a:rPr lang="es-MX" sz="9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Broker</a:t>
            </a: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with back-</a:t>
            </a:r>
            <a:r>
              <a:rPr lang="es-MX" sz="9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end</a:t>
            </a: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)</a:t>
            </a: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</p:spTree>
    <p:extLst>
      <p:ext uri="{BB962C8B-B14F-4D97-AF65-F5344CB8AC3E}">
        <p14:creationId xmlns:p14="http://schemas.microsoft.com/office/powerpoint/2010/main" val="666935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6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577" name="Google Shape;577;p46"/>
          <p:cNvSpPr txBox="1"/>
          <p:nvPr/>
        </p:nvSpPr>
        <p:spPr>
          <a:xfrm>
            <a:off x="860325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Nahuel Riveros</a:t>
            </a:r>
            <a:br>
              <a:rPr lang="en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8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Argentina</a:t>
            </a:r>
            <a:endParaRPr sz="80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Back-</a:t>
            </a:r>
            <a:r>
              <a:rPr lang="es-MX" sz="9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End</a:t>
            </a: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(API Mercado Pago)</a:t>
            </a: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79" name="Google Shape;579;p46"/>
          <p:cNvSpPr txBox="1"/>
          <p:nvPr/>
        </p:nvSpPr>
        <p:spPr>
          <a:xfrm>
            <a:off x="2840050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Sebastian Vera</a:t>
            </a:r>
            <a:br>
              <a:rPr lang="en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8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Argentina</a:t>
            </a:r>
            <a:endParaRPr sz="80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Back-</a:t>
            </a:r>
            <a:r>
              <a:rPr lang="es-MX" sz="9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End</a:t>
            </a: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(API)</a:t>
            </a: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81" name="Google Shape;581;p46"/>
          <p:cNvSpPr txBox="1"/>
          <p:nvPr/>
        </p:nvSpPr>
        <p:spPr>
          <a:xfrm>
            <a:off x="4677998" y="3031574"/>
            <a:ext cx="1772754" cy="64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2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Jesús M. Delgado Sánchez</a:t>
            </a:r>
            <a:br>
              <a:rPr lang="es-MX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s-MX" sz="8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Argentina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Back-</a:t>
            </a:r>
            <a:r>
              <a:rPr lang="es-MX" sz="9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End</a:t>
            </a: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(Deploy Project)</a:t>
            </a:r>
            <a:endParaRPr lang="es-MX"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83" name="Google Shape;583;p46"/>
          <p:cNvSpPr txBox="1"/>
          <p:nvPr/>
        </p:nvSpPr>
        <p:spPr>
          <a:xfrm>
            <a:off x="6799500" y="2998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rPr>
              <a:t>Alejandro Téllez Aguilar</a:t>
            </a:r>
            <a:br>
              <a:rPr lang="en" dirty="0">
                <a:latin typeface="Pontano Sans"/>
                <a:ea typeface="Pontano Sans"/>
                <a:cs typeface="Pontano Sans"/>
                <a:sym typeface="Pontano Sans"/>
              </a:rPr>
            </a:br>
            <a:r>
              <a:rPr lang="en" sz="8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Máxico</a:t>
            </a:r>
            <a:endParaRPr sz="800" dirty="0">
              <a:solidFill>
                <a:schemeClr val="dk2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Back-</a:t>
            </a:r>
            <a:r>
              <a:rPr lang="es-MX" sz="900" dirty="0" err="1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End</a:t>
            </a:r>
            <a:r>
              <a:rPr lang="es-MX" sz="900" dirty="0">
                <a:solidFill>
                  <a:schemeClr val="dk2"/>
                </a:solidFill>
                <a:latin typeface="Pontano Sans"/>
                <a:ea typeface="Pontano Sans"/>
                <a:cs typeface="Pontano Sans"/>
                <a:sym typeface="Pontano Sans"/>
              </a:rPr>
              <a:t> (API)</a:t>
            </a: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584" name="Google Shape;584;p46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Equipo de To Mate</a:t>
            </a:r>
            <a:endParaRPr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AB29400-B0A7-00C0-41FC-F006A429E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758" y="1568980"/>
            <a:ext cx="968684" cy="13215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sldNum" idx="12"/>
          </p:nvPr>
        </p:nvSpPr>
        <p:spPr>
          <a:xfrm>
            <a:off x="76209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9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02B6128-E6A2-79E6-3DE3-A8BD0C92B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2202</Words>
  <Application>Microsoft Office PowerPoint</Application>
  <PresentationFormat>Presentación en pantalla (16:9)</PresentationFormat>
  <Paragraphs>454</Paragraphs>
  <Slides>41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8" baseType="lpstr">
      <vt:lpstr>Arial</vt:lpstr>
      <vt:lpstr>Calibri</vt:lpstr>
      <vt:lpstr>Dosis ExtraLight</vt:lpstr>
      <vt:lpstr>MV Boli</vt:lpstr>
      <vt:lpstr>Dosis</vt:lpstr>
      <vt:lpstr>Pontano Sans</vt:lpstr>
      <vt:lpstr>Solanio template</vt:lpstr>
      <vt:lpstr>To Mate</vt:lpstr>
      <vt:lpstr>Objetivo general</vt:lpstr>
      <vt:lpstr>Concepto de Venta</vt:lpstr>
      <vt:lpstr>Etapas de puesta en Operación</vt:lpstr>
      <vt:lpstr>Conocer el mercado</vt:lpstr>
      <vt:lpstr>Propuesta de Mejora</vt:lpstr>
      <vt:lpstr>Equipo de To Mate</vt:lpstr>
      <vt:lpstr>Equipo de To Mate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Presentación de PowerPoint</vt:lpstr>
      <vt:lpstr>Presentación de PowerPoint</vt:lpstr>
      <vt:lpstr>Presentación de PowerPoint</vt:lpstr>
      <vt:lpstr>Presentación de PowerPoint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Competitor Matrix</vt:lpstr>
      <vt:lpstr>Weekly Planner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Mate</dc:title>
  <dc:creator>AlexT-Dev</dc:creator>
  <cp:lastModifiedBy>Alejandro Tellez Aguilar</cp:lastModifiedBy>
  <cp:revision>21</cp:revision>
  <dcterms:modified xsi:type="dcterms:W3CDTF">2023-03-27T15:54:30Z</dcterms:modified>
</cp:coreProperties>
</file>